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7"/>
  </p:notesMasterIdLst>
  <p:sldIdLst>
    <p:sldId id="256" r:id="rId5"/>
    <p:sldId id="264" r:id="rId6"/>
    <p:sldId id="271" r:id="rId7"/>
    <p:sldId id="263" r:id="rId8"/>
    <p:sldId id="266" r:id="rId9"/>
    <p:sldId id="270" r:id="rId10"/>
    <p:sldId id="265" r:id="rId11"/>
    <p:sldId id="274" r:id="rId12"/>
    <p:sldId id="269" r:id="rId13"/>
    <p:sldId id="258" r:id="rId14"/>
    <p:sldId id="259" r:id="rId15"/>
    <p:sldId id="268" r:id="rId16"/>
    <p:sldId id="267" r:id="rId17"/>
    <p:sldId id="272" r:id="rId18"/>
    <p:sldId id="275" r:id="rId19"/>
    <p:sldId id="276" r:id="rId20"/>
    <p:sldId id="278" r:id="rId21"/>
    <p:sldId id="279" r:id="rId22"/>
    <p:sldId id="277" r:id="rId23"/>
    <p:sldId id="260" r:id="rId24"/>
    <p:sldId id="280" r:id="rId25"/>
    <p:sldId id="262" r:id="rId26"/>
  </p:sldIdLst>
  <p:sldSz cx="18288000" cy="10287000"/>
  <p:notesSz cx="6858000" cy="9144000"/>
  <p:embeddedFontLst>
    <p:embeddedFont>
      <p:font typeface="Poppins" panose="00000500000000000000" pitchFamily="2" charset="0"/>
      <p:regular r:id="rId28"/>
      <p:bold r:id="rId29"/>
      <p:italic r:id="rId30"/>
      <p:boldItalic r:id="rId31"/>
    </p:embeddedFont>
    <p:embeddedFont>
      <p:font typeface="Poppins Heavy" panose="020B0604020202020204" charset="0"/>
      <p:regular r:id="rId32"/>
    </p:embeddedFont>
    <p:embeddedFont>
      <p:font typeface="Poppins Medium" panose="00000600000000000000" pitchFamily="2" charset="0"/>
      <p:regular r:id="rId33"/>
      <p:italic r:id="rId34"/>
    </p:embeddedFont>
    <p:embeddedFont>
      <p:font typeface="Poppins Ultra-Bold" panose="020B0604020202020204" charset="0"/>
      <p:regular r:id="rId35"/>
    </p:embeddedFont>
    <p:embeddedFont>
      <p:font typeface="Roboto" panose="02000000000000000000" pitchFamily="2" charset="0"/>
      <p:regular r:id="rId36"/>
      <p:bold r:id="rId37"/>
      <p:italic r:id="rId38"/>
      <p:boldItalic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6906"/>
    <a:srgbClr val="66FF33"/>
    <a:srgbClr val="009900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9" d="100"/>
          <a:sy n="39" d="100"/>
        </p:scale>
        <p:origin x="68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2.fntdata"/><Relationship Id="rId21" Type="http://schemas.openxmlformats.org/officeDocument/2006/relationships/slide" Target="slides/slide17.xml"/><Relationship Id="rId34" Type="http://schemas.openxmlformats.org/officeDocument/2006/relationships/font" Target="fonts/font7.fntdata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2.fntdata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4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6.fntdata"/><Relationship Id="rId38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6D34B0-D4DB-4077-9D04-A33E8997E7C7}" type="datetimeFigureOut">
              <a:rPr lang="nl-NL" smtClean="0"/>
              <a:t>19-3-2025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35B167-D522-485F-8CC9-E9C22E14240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229127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894053347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>
                <a:hlinkClick r:id="rId3"/>
              </a:rPr>
              <a:t>New Perspectives on </a:t>
            </a:r>
            <a:r>
              <a:rPr lang="nl-NL" dirty="0" err="1">
                <a:hlinkClick r:id="rId3"/>
              </a:rPr>
              <a:t>Reproductive</a:t>
            </a:r>
            <a:r>
              <a:rPr lang="nl-NL" dirty="0">
                <a:hlinkClick r:id="rId3"/>
              </a:rPr>
              <a:t> </a:t>
            </a:r>
            <a:r>
              <a:rPr lang="nl-NL" dirty="0" err="1">
                <a:hlinkClick r:id="rId3"/>
              </a:rPr>
              <a:t>Choice</a:t>
            </a:r>
            <a:r>
              <a:rPr lang="nl-NL" dirty="0">
                <a:hlinkClick r:id="rId3"/>
              </a:rPr>
              <a:t> on </a:t>
            </a:r>
            <a:r>
              <a:rPr lang="nl-NL" dirty="0" err="1">
                <a:hlinkClick r:id="rId3"/>
              </a:rPr>
              <a:t>Vimeo</a:t>
            </a:r>
            <a:r>
              <a:rPr lang="nl-NL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3A0FE0-3069-4BC0-A9D7-CBE0B87733C3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9260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Achtergrond</a:t>
            </a:r>
            <a:r>
              <a:rPr lang="en-US" dirty="0"/>
              <a:t> </a:t>
            </a:r>
            <a:r>
              <a:rPr lang="en-US" dirty="0" err="1"/>
              <a:t>tijdens</a:t>
            </a:r>
            <a:r>
              <a:rPr lang="en-US" dirty="0"/>
              <a:t> het </a:t>
            </a:r>
            <a:r>
              <a:rPr lang="en-US" dirty="0" err="1"/>
              <a:t>gesprek</a:t>
            </a:r>
            <a:r>
              <a:rPr lang="en-US" dirty="0"/>
              <a:t> over </a:t>
            </a:r>
            <a:r>
              <a:rPr lang="en-US" dirty="0" err="1"/>
              <a:t>hun</a:t>
            </a:r>
            <a:r>
              <a:rPr lang="en-US" dirty="0"/>
              <a:t> eigen </a:t>
            </a:r>
            <a:r>
              <a:rPr lang="en-US" dirty="0" err="1"/>
              <a:t>familie</a:t>
            </a:r>
            <a:r>
              <a:rPr lang="en-US" dirty="0"/>
              <a:t>, </a:t>
            </a:r>
            <a:r>
              <a:rPr lang="en-US" dirty="0" err="1"/>
              <a:t>keuzes</a:t>
            </a:r>
            <a:r>
              <a:rPr lang="en-US" dirty="0"/>
              <a:t>, dilemma’s (</a:t>
            </a:r>
            <a:r>
              <a:rPr lang="en-US" dirty="0" err="1"/>
              <a:t>zie</a:t>
            </a:r>
            <a:r>
              <a:rPr lang="en-US" dirty="0"/>
              <a:t> </a:t>
            </a:r>
            <a:r>
              <a:rPr lang="en-US" dirty="0" err="1"/>
              <a:t>handreiking</a:t>
            </a:r>
            <a:r>
              <a:rPr lang="en-US" dirty="0"/>
              <a:t>)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35B167-D522-485F-8CC9-E9C22E14240A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420164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://www.zanzu.nl/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hkorey.nl/" TargetMode="External"/><Relationship Id="rId2" Type="http://schemas.openxmlformats.org/officeDocument/2006/relationships/hyperlink" Target="http://www.zanzu.nl/" TargetMode="Externa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vimeo.com/956967318" TargetMode="Externa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658" r="-17234" b="-23198"/>
            </a:stretch>
          </a:blipFill>
        </p:spPr>
        <p:txBody>
          <a:bodyPr/>
          <a:lstStyle/>
          <a:p>
            <a:endParaRPr lang="nl-NL"/>
          </a:p>
        </p:txBody>
      </p:sp>
      <p:grpSp>
        <p:nvGrpSpPr>
          <p:cNvPr id="3" name="Group 3"/>
          <p:cNvGrpSpPr/>
          <p:nvPr/>
        </p:nvGrpSpPr>
        <p:grpSpPr>
          <a:xfrm>
            <a:off x="0" y="9169192"/>
            <a:ext cx="18288000" cy="1117808"/>
            <a:chOff x="0" y="0"/>
            <a:chExt cx="4816593" cy="29440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94402"/>
            </a:xfrm>
            <a:custGeom>
              <a:avLst/>
              <a:gdLst/>
              <a:ahLst/>
              <a:cxnLst/>
              <a:rect l="l" t="t" r="r" b="b"/>
              <a:pathLst>
                <a:path w="4816592" h="294402">
                  <a:moveTo>
                    <a:pt x="0" y="0"/>
                  </a:moveTo>
                  <a:lnTo>
                    <a:pt x="4816592" y="0"/>
                  </a:lnTo>
                  <a:lnTo>
                    <a:pt x="4816592" y="294402"/>
                  </a:lnTo>
                  <a:lnTo>
                    <a:pt x="0" y="29440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816593" cy="3420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6674405" y="9206017"/>
            <a:ext cx="11613595" cy="1080983"/>
          </a:xfrm>
          <a:custGeom>
            <a:avLst/>
            <a:gdLst/>
            <a:ahLst/>
            <a:cxnLst/>
            <a:rect l="l" t="t" r="r" b="b"/>
            <a:pathLst>
              <a:path w="11613595" h="1080983">
                <a:moveTo>
                  <a:pt x="0" y="0"/>
                </a:moveTo>
                <a:lnTo>
                  <a:pt x="11613595" y="0"/>
                </a:lnTo>
                <a:lnTo>
                  <a:pt x="11613595" y="1080983"/>
                </a:lnTo>
                <a:lnTo>
                  <a:pt x="0" y="10809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703" b="-1703"/>
            </a:stretch>
          </a:blipFill>
        </p:spPr>
        <p:txBody>
          <a:bodyPr/>
          <a:lstStyle/>
          <a:p>
            <a:endParaRPr lang="nl-NL"/>
          </a:p>
        </p:txBody>
      </p:sp>
      <p:grpSp>
        <p:nvGrpSpPr>
          <p:cNvPr id="7" name="Group 7"/>
          <p:cNvGrpSpPr/>
          <p:nvPr/>
        </p:nvGrpSpPr>
        <p:grpSpPr>
          <a:xfrm>
            <a:off x="-24829" y="0"/>
            <a:ext cx="6699234" cy="9169192"/>
            <a:chOff x="0" y="0"/>
            <a:chExt cx="1764407" cy="241493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764407" cy="2414931"/>
            </a:xfrm>
            <a:custGeom>
              <a:avLst/>
              <a:gdLst/>
              <a:ahLst/>
              <a:cxnLst/>
              <a:rect l="l" t="t" r="r" b="b"/>
              <a:pathLst>
                <a:path w="1764407" h="2414931">
                  <a:moveTo>
                    <a:pt x="0" y="0"/>
                  </a:moveTo>
                  <a:lnTo>
                    <a:pt x="1764407" y="0"/>
                  </a:lnTo>
                  <a:lnTo>
                    <a:pt x="1764407" y="2414931"/>
                  </a:lnTo>
                  <a:lnTo>
                    <a:pt x="0" y="2414931"/>
                  </a:lnTo>
                  <a:close/>
                </a:path>
              </a:pathLst>
            </a:custGeom>
            <a:solidFill>
              <a:srgbClr val="006666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1764407" cy="24625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838200" y="964406"/>
            <a:ext cx="4857163" cy="5947322"/>
            <a:chOff x="-254000" y="-85725"/>
            <a:chExt cx="6476217" cy="7929764"/>
          </a:xfrm>
        </p:grpSpPr>
        <p:sp>
          <p:nvSpPr>
            <p:cNvPr id="11" name="TextBox 11"/>
            <p:cNvSpPr txBox="1"/>
            <p:nvPr/>
          </p:nvSpPr>
          <p:spPr>
            <a:xfrm>
              <a:off x="0" y="-85725"/>
              <a:ext cx="6222217" cy="47055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9600"/>
                </a:lnSpc>
              </a:pPr>
              <a:r>
                <a:rPr lang="en-US" sz="4000" b="1" dirty="0" err="1">
                  <a:solidFill>
                    <a:srgbClr val="66CC66"/>
                  </a:solidFill>
                  <a:latin typeface="Poppins Ultra-Bold"/>
                  <a:ea typeface="Poppins Ultra-Bold"/>
                  <a:cs typeface="Poppins Ultra-Bold"/>
                  <a:sym typeface="Poppins Ultra-Bold"/>
                </a:rPr>
                <a:t>Gezinsplanning</a:t>
              </a:r>
              <a:r>
                <a:rPr lang="en-US" sz="4000" b="1" dirty="0">
                  <a:solidFill>
                    <a:srgbClr val="66CC66"/>
                  </a:solidFill>
                  <a:latin typeface="Poppins Ultra-Bold"/>
                  <a:ea typeface="Poppins Ultra-Bold"/>
                  <a:cs typeface="Poppins Ultra-Bold"/>
                  <a:sym typeface="Poppins Ultra-Bold"/>
                </a:rPr>
                <a:t>, </a:t>
              </a:r>
              <a:r>
                <a:rPr lang="en-US" sz="4000" b="1" dirty="0" err="1">
                  <a:solidFill>
                    <a:srgbClr val="66CC66"/>
                  </a:solidFill>
                  <a:latin typeface="Poppins Ultra-Bold"/>
                  <a:ea typeface="Poppins Ultra-Bold"/>
                  <a:cs typeface="Poppins Ultra-Bold"/>
                  <a:sym typeface="Poppins Ultra-Bold"/>
                </a:rPr>
                <a:t>gezondheid</a:t>
              </a:r>
              <a:r>
                <a:rPr lang="en-US" sz="4000" b="1" dirty="0">
                  <a:solidFill>
                    <a:srgbClr val="66CC66"/>
                  </a:solidFill>
                  <a:latin typeface="Poppins Ultra-Bold"/>
                  <a:ea typeface="Poppins Ultra-Bold"/>
                  <a:cs typeface="Poppins Ultra-Bold"/>
                  <a:sym typeface="Poppins Ultra-Bold"/>
                </a:rPr>
                <a:t> en </a:t>
              </a:r>
              <a:r>
                <a:rPr lang="en-US" sz="4000" b="1" dirty="0" err="1">
                  <a:solidFill>
                    <a:srgbClr val="66CC66"/>
                  </a:solidFill>
                  <a:latin typeface="Poppins Ultra-Bold"/>
                  <a:ea typeface="Poppins Ultra-Bold"/>
                  <a:cs typeface="Poppins Ultra-Bold"/>
                  <a:sym typeface="Poppins Ultra-Bold"/>
                </a:rPr>
                <a:t>anticonceptie</a:t>
              </a:r>
              <a:endParaRPr lang="en-US" sz="4000" b="1" dirty="0">
                <a:solidFill>
                  <a:srgbClr val="66CC66"/>
                </a:solidFill>
                <a:latin typeface="Poppins Ultra-Bold"/>
                <a:ea typeface="Poppins Ultra-Bold"/>
                <a:cs typeface="Poppins Ultra-Bold"/>
                <a:sym typeface="Poppins Ultra-Bold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-254000" y="5689603"/>
              <a:ext cx="6476217" cy="215443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r>
                <a:rPr lang="en-US" sz="3500" dirty="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Twee workshops</a:t>
              </a:r>
            </a:p>
            <a:p>
              <a:pPr algn="l">
                <a:lnSpc>
                  <a:spcPts val="4200"/>
                </a:lnSpc>
              </a:pPr>
              <a:endParaRPr lang="en-US" sz="35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algn="l">
                <a:lnSpc>
                  <a:spcPts val="4200"/>
                </a:lnSpc>
              </a:pPr>
              <a:r>
                <a:rPr lang="en-US" sz="3500" dirty="0" err="1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Gegeven</a:t>
              </a:r>
              <a:r>
                <a:rPr lang="en-US" sz="3500" dirty="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 door: ……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43266B00-48B3-CDF5-6EDE-DA0612C7D3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828" y="9448919"/>
            <a:ext cx="6699230" cy="62148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943244" y="1291397"/>
            <a:ext cx="9316056" cy="4091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67029" lvl="1" algn="l">
              <a:lnSpc>
                <a:spcPct val="150000"/>
              </a:lnSpc>
            </a:pPr>
            <a:r>
              <a:rPr lang="en-US" sz="3600" dirty="0">
                <a:solidFill>
                  <a:srgbClr val="000000"/>
                </a:solidFill>
                <a:latin typeface="Poppins Medium" panose="00000600000000000000" pitchFamily="2" charset="0"/>
                <a:ea typeface="Roboto"/>
                <a:cs typeface="Poppins Medium" panose="00000600000000000000" pitchFamily="2" charset="0"/>
                <a:sym typeface="Roboto"/>
              </a:rPr>
              <a:t>Er </a:t>
            </a:r>
            <a:r>
              <a:rPr lang="en-US" sz="3600" dirty="0" err="1">
                <a:solidFill>
                  <a:srgbClr val="000000"/>
                </a:solidFill>
                <a:latin typeface="Poppins Medium" panose="00000600000000000000" pitchFamily="2" charset="0"/>
                <a:ea typeface="Roboto"/>
                <a:cs typeface="Poppins Medium" panose="00000600000000000000" pitchFamily="2" charset="0"/>
                <a:sym typeface="Roboto"/>
              </a:rPr>
              <a:t>zijn</a:t>
            </a:r>
            <a:r>
              <a:rPr lang="en-US" sz="3600" dirty="0">
                <a:solidFill>
                  <a:srgbClr val="000000"/>
                </a:solidFill>
                <a:latin typeface="Poppins Medium" panose="00000600000000000000" pitchFamily="2" charset="0"/>
                <a:ea typeface="Roboto"/>
                <a:cs typeface="Poppins Medium" panose="00000600000000000000" pitchFamily="2" charset="0"/>
                <a:sym typeface="Robot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Poppins Medium" panose="00000600000000000000" pitchFamily="2" charset="0"/>
                <a:ea typeface="Roboto"/>
                <a:cs typeface="Poppins Medium" panose="00000600000000000000" pitchFamily="2" charset="0"/>
                <a:sym typeface="Roboto"/>
              </a:rPr>
              <a:t>veel</a:t>
            </a:r>
            <a:r>
              <a:rPr lang="en-US" sz="3600" dirty="0">
                <a:solidFill>
                  <a:srgbClr val="000000"/>
                </a:solidFill>
                <a:latin typeface="Poppins Medium" panose="00000600000000000000" pitchFamily="2" charset="0"/>
                <a:ea typeface="Roboto"/>
                <a:cs typeface="Poppins Medium" panose="00000600000000000000" pitchFamily="2" charset="0"/>
                <a:sym typeface="Robot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Poppins Medium" panose="00000600000000000000" pitchFamily="2" charset="0"/>
                <a:ea typeface="Roboto"/>
                <a:cs typeface="Poppins Medium" panose="00000600000000000000" pitchFamily="2" charset="0"/>
                <a:sym typeface="Roboto"/>
              </a:rPr>
              <a:t>verschillende</a:t>
            </a:r>
            <a:r>
              <a:rPr lang="en-US" sz="3600" dirty="0">
                <a:solidFill>
                  <a:srgbClr val="000000"/>
                </a:solidFill>
                <a:latin typeface="Poppins Medium" panose="00000600000000000000" pitchFamily="2" charset="0"/>
                <a:ea typeface="Roboto"/>
                <a:cs typeface="Poppins Medium" panose="00000600000000000000" pitchFamily="2" charset="0"/>
                <a:sym typeface="Robot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Poppins Medium" panose="00000600000000000000" pitchFamily="2" charset="0"/>
                <a:ea typeface="Roboto"/>
                <a:cs typeface="Poppins Medium" panose="00000600000000000000" pitchFamily="2" charset="0"/>
                <a:sym typeface="Roboto"/>
              </a:rPr>
              <a:t>methoden</a:t>
            </a:r>
            <a:r>
              <a:rPr lang="en-US" sz="3600" dirty="0">
                <a:solidFill>
                  <a:srgbClr val="000000"/>
                </a:solidFill>
                <a:latin typeface="Poppins Medium" panose="00000600000000000000" pitchFamily="2" charset="0"/>
                <a:ea typeface="Roboto"/>
                <a:cs typeface="Poppins Medium" panose="00000600000000000000" pitchFamily="2" charset="0"/>
                <a:sym typeface="Roboto"/>
              </a:rPr>
              <a:t>.</a:t>
            </a:r>
          </a:p>
          <a:p>
            <a:pPr marL="734059" lvl="1" indent="-367030" algn="l">
              <a:lnSpc>
                <a:spcPct val="150000"/>
              </a:lnSpc>
              <a:buFont typeface="Arial"/>
              <a:buChar char="•"/>
            </a:pPr>
            <a:endParaRPr lang="en-US" sz="3600" dirty="0">
              <a:solidFill>
                <a:srgbClr val="000000"/>
              </a:solidFill>
              <a:latin typeface="Poppins Medium" panose="00000600000000000000" pitchFamily="2" charset="0"/>
              <a:ea typeface="Roboto"/>
              <a:cs typeface="Poppins Medium" panose="00000600000000000000" pitchFamily="2" charset="0"/>
              <a:sym typeface="Roboto"/>
            </a:endParaRPr>
          </a:p>
          <a:p>
            <a:pPr marL="367029" lvl="1" algn="l">
              <a:lnSpc>
                <a:spcPct val="150000"/>
              </a:lnSpc>
            </a:pPr>
            <a:r>
              <a:rPr lang="en-US" sz="3600" dirty="0">
                <a:solidFill>
                  <a:srgbClr val="000000"/>
                </a:solidFill>
                <a:latin typeface="Poppins Medium" panose="00000600000000000000" pitchFamily="2" charset="0"/>
                <a:ea typeface="Roboto"/>
                <a:cs typeface="Poppins Medium" panose="00000600000000000000" pitchFamily="2" charset="0"/>
                <a:sym typeface="Roboto"/>
              </a:rPr>
              <a:t>Op </a:t>
            </a:r>
            <a:r>
              <a:rPr lang="en-US" sz="3600" dirty="0">
                <a:solidFill>
                  <a:srgbClr val="000000"/>
                </a:solidFill>
                <a:latin typeface="Poppins Medium" panose="00000600000000000000" pitchFamily="2" charset="0"/>
                <a:ea typeface="Roboto"/>
                <a:cs typeface="Poppins Medium" panose="00000600000000000000" pitchFamily="2" charset="0"/>
                <a:sym typeface="Roboto"/>
                <a:hlinkClick r:id="rId2"/>
              </a:rPr>
              <a:t>www.zanzu.nl</a:t>
            </a:r>
            <a:r>
              <a:rPr lang="en-US" sz="3600" dirty="0">
                <a:solidFill>
                  <a:srgbClr val="000000"/>
                </a:solidFill>
                <a:latin typeface="Poppins Medium" panose="00000600000000000000" pitchFamily="2" charset="0"/>
                <a:ea typeface="Roboto"/>
                <a:cs typeface="Poppins Medium" panose="00000600000000000000" pitchFamily="2" charset="0"/>
                <a:sym typeface="Robot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Poppins Medium" panose="00000600000000000000" pitchFamily="2" charset="0"/>
                <a:ea typeface="Roboto"/>
                <a:cs typeface="Poppins Medium" panose="00000600000000000000" pitchFamily="2" charset="0"/>
                <a:sym typeface="Roboto"/>
              </a:rPr>
              <a:t>staat</a:t>
            </a:r>
            <a:r>
              <a:rPr lang="en-US" sz="3600" dirty="0">
                <a:solidFill>
                  <a:srgbClr val="000000"/>
                </a:solidFill>
                <a:latin typeface="Poppins Medium" panose="00000600000000000000" pitchFamily="2" charset="0"/>
                <a:ea typeface="Roboto"/>
                <a:cs typeface="Poppins Medium" panose="00000600000000000000" pitchFamily="2" charset="0"/>
                <a:sym typeface="Robot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Poppins Medium" panose="00000600000000000000" pitchFamily="2" charset="0"/>
                <a:ea typeface="Roboto"/>
                <a:cs typeface="Poppins Medium" panose="00000600000000000000" pitchFamily="2" charset="0"/>
                <a:sym typeface="Roboto"/>
              </a:rPr>
              <a:t>informatie</a:t>
            </a:r>
            <a:r>
              <a:rPr lang="en-US" sz="3600" dirty="0">
                <a:solidFill>
                  <a:srgbClr val="000000"/>
                </a:solidFill>
                <a:latin typeface="Poppins Medium" panose="00000600000000000000" pitchFamily="2" charset="0"/>
                <a:ea typeface="Roboto"/>
                <a:cs typeface="Poppins Medium" panose="00000600000000000000" pitchFamily="2" charset="0"/>
                <a:sym typeface="Roboto"/>
              </a:rPr>
              <a:t> over alle </a:t>
            </a:r>
            <a:r>
              <a:rPr lang="en-US" sz="3600" dirty="0" err="1">
                <a:solidFill>
                  <a:srgbClr val="000000"/>
                </a:solidFill>
                <a:latin typeface="Poppins Medium" panose="00000600000000000000" pitchFamily="2" charset="0"/>
                <a:ea typeface="Roboto"/>
                <a:cs typeface="Poppins Medium" panose="00000600000000000000" pitchFamily="2" charset="0"/>
                <a:sym typeface="Roboto"/>
              </a:rPr>
              <a:t>middelen</a:t>
            </a:r>
            <a:r>
              <a:rPr lang="en-US" sz="3600" dirty="0">
                <a:solidFill>
                  <a:srgbClr val="000000"/>
                </a:solidFill>
                <a:latin typeface="Poppins Medium" panose="00000600000000000000" pitchFamily="2" charset="0"/>
                <a:ea typeface="Roboto"/>
                <a:cs typeface="Poppins Medium" panose="00000600000000000000" pitchFamily="2" charset="0"/>
                <a:sym typeface="Roboto"/>
              </a:rPr>
              <a:t>, in 16 </a:t>
            </a:r>
            <a:r>
              <a:rPr lang="en-US" sz="3600" dirty="0" err="1">
                <a:solidFill>
                  <a:srgbClr val="000000"/>
                </a:solidFill>
                <a:latin typeface="Poppins Medium" panose="00000600000000000000" pitchFamily="2" charset="0"/>
                <a:ea typeface="Roboto"/>
                <a:cs typeface="Poppins Medium" panose="00000600000000000000" pitchFamily="2" charset="0"/>
                <a:sym typeface="Roboto"/>
              </a:rPr>
              <a:t>talen</a:t>
            </a:r>
            <a:r>
              <a:rPr lang="en-US" sz="3600" dirty="0">
                <a:solidFill>
                  <a:srgbClr val="000000"/>
                </a:solidFill>
                <a:latin typeface="Poppins Medium" panose="00000600000000000000" pitchFamily="2" charset="0"/>
                <a:ea typeface="Roboto"/>
                <a:cs typeface="Poppins Medium" panose="00000600000000000000" pitchFamily="2" charset="0"/>
                <a:sym typeface="Roboto"/>
              </a:rPr>
              <a:t>. </a:t>
            </a:r>
          </a:p>
          <a:p>
            <a:pPr algn="l">
              <a:lnSpc>
                <a:spcPts val="6299"/>
              </a:lnSpc>
            </a:pPr>
            <a:endParaRPr lang="en-US" sz="4500" b="1" dirty="0">
              <a:solidFill>
                <a:srgbClr val="0000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0" y="0"/>
            <a:ext cx="6699234" cy="10287000"/>
            <a:chOff x="0" y="0"/>
            <a:chExt cx="1764407" cy="27093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764407" cy="2709333"/>
            </a:xfrm>
            <a:custGeom>
              <a:avLst/>
              <a:gdLst/>
              <a:ahLst/>
              <a:cxnLst/>
              <a:rect l="l" t="t" r="r" b="b"/>
              <a:pathLst>
                <a:path w="1764407" h="2709333">
                  <a:moveTo>
                    <a:pt x="0" y="0"/>
                  </a:moveTo>
                  <a:lnTo>
                    <a:pt x="1764407" y="0"/>
                  </a:lnTo>
                  <a:lnTo>
                    <a:pt x="1764407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6666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1764407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28700" y="975836"/>
            <a:ext cx="4666663" cy="1095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600"/>
              </a:lnSpc>
            </a:pPr>
            <a:r>
              <a:rPr lang="en-US" sz="4800" b="1" dirty="0" err="1">
                <a:solidFill>
                  <a:srgbClr val="00B050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Anticonceptie</a:t>
            </a:r>
            <a:endParaRPr lang="en-US" sz="4800" b="1" dirty="0">
              <a:solidFill>
                <a:srgbClr val="00B050"/>
              </a:solidFill>
              <a:latin typeface="Poppins Ultra-Bold"/>
              <a:ea typeface="Poppins Ultra-Bold"/>
              <a:cs typeface="Poppins Ultra-Bold"/>
              <a:sym typeface="Poppins Ultra-Bold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B759279-6109-E42C-D4D6-6DF492676B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9000" y="5606142"/>
            <a:ext cx="6053211" cy="36711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ACDB0DC-E621-614A-E1E7-BDEDCE25BF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4400" y="5600699"/>
            <a:ext cx="1862257" cy="35187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A43967D-6DCA-A730-272F-AD882A1471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200" y="3352245"/>
            <a:ext cx="2712955" cy="148145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24829" y="0"/>
            <a:ext cx="6699234" cy="10287000"/>
            <a:chOff x="0" y="0"/>
            <a:chExt cx="176440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764407" cy="2709333"/>
            </a:xfrm>
            <a:custGeom>
              <a:avLst/>
              <a:gdLst/>
              <a:ahLst/>
              <a:cxnLst/>
              <a:rect l="l" t="t" r="r" b="b"/>
              <a:pathLst>
                <a:path w="1764407" h="2709333">
                  <a:moveTo>
                    <a:pt x="0" y="0"/>
                  </a:moveTo>
                  <a:lnTo>
                    <a:pt x="1764407" y="0"/>
                  </a:lnTo>
                  <a:lnTo>
                    <a:pt x="1764407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6666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1764407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91456" y="1257635"/>
            <a:ext cx="4666663" cy="7853175"/>
            <a:chOff x="0" y="-85725"/>
            <a:chExt cx="6222217" cy="10470900"/>
          </a:xfrm>
        </p:grpSpPr>
        <p:sp>
          <p:nvSpPr>
            <p:cNvPr id="7" name="TextBox 7"/>
            <p:cNvSpPr txBox="1"/>
            <p:nvPr/>
          </p:nvSpPr>
          <p:spPr>
            <a:xfrm>
              <a:off x="0" y="-85725"/>
              <a:ext cx="6222217" cy="10470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r>
                <a:rPr lang="nl-NL" sz="4400" b="1" dirty="0">
                  <a:solidFill>
                    <a:srgbClr val="00B050"/>
                  </a:solidFill>
                  <a:latin typeface="+mj-lt"/>
                </a:rPr>
                <a:t>Hormonale Anticonceptie </a:t>
              </a:r>
            </a:p>
            <a:p>
              <a:endParaRPr lang="nl-NL" sz="3600" b="1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endParaRPr>
            </a:p>
            <a:p>
              <a:pPr>
                <a:lnSpc>
                  <a:spcPct val="150000"/>
                </a:lnSpc>
              </a:pPr>
              <a:r>
                <a:rPr lang="nl-NL" sz="2600" dirty="0">
                  <a:solidFill>
                    <a:schemeClr val="bg1"/>
                  </a:solidFill>
                  <a:effectLst/>
                  <a:latin typeface="Poppins" panose="00000500000000000000" pitchFamily="2" charset="0"/>
                  <a:ea typeface="Times New Roman" panose="02020603050405020304" pitchFamily="18" charset="0"/>
                  <a:cs typeface="Poppins" panose="00000500000000000000" pitchFamily="2" charset="0"/>
                </a:rPr>
                <a:t>Werkt door het reguleren van de hormoonspiegels in het lichaam, waardoor de ovulatie wordt onderdrukt en de menstruatiecyclus wordt beïnvloed.</a:t>
              </a:r>
            </a:p>
            <a:p>
              <a:pPr>
                <a:lnSpc>
                  <a:spcPct val="150000"/>
                </a:lnSpc>
              </a:pPr>
              <a:endParaRPr lang="nl-NL" sz="2600" dirty="0">
                <a:solidFill>
                  <a:schemeClr val="bg1"/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endParaRPr>
            </a:p>
            <a:p>
              <a:pPr lvl="1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nl-NL" sz="2600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 Pillen</a:t>
              </a:r>
            </a:p>
            <a:p>
              <a:pPr lvl="1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nl-NL" sz="2600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 Pleisters</a:t>
              </a:r>
            </a:p>
            <a:p>
              <a:pPr lvl="1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nl-NL" sz="2600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 Vaginale ring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3572934"/>
              <a:ext cx="6222217" cy="718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endParaRPr lang="en-US" sz="35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pic>
        <p:nvPicPr>
          <p:cNvPr id="9" name="Afbeelding 6">
            <a:extLst>
              <a:ext uri="{FF2B5EF4-FFF2-40B4-BE49-F238E27FC236}">
                <a16:creationId xmlns:a16="http://schemas.microsoft.com/office/drawing/2014/main" id="{27812FB9-5E26-72DB-CB12-C80C5EF00F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5404" y="773643"/>
            <a:ext cx="7891796" cy="52062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C45B9D1-BF07-D407-1C32-30EA5467CA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5404" y="6714981"/>
            <a:ext cx="3146263" cy="25153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E430137-A9AF-E658-FFE4-D63CD9B068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59590" y="6670509"/>
            <a:ext cx="3837610" cy="255840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4B90F05-7B58-1DE2-EC2C-F731D2C310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>
            <a:extLst>
              <a:ext uri="{FF2B5EF4-FFF2-40B4-BE49-F238E27FC236}">
                <a16:creationId xmlns:a16="http://schemas.microsoft.com/office/drawing/2014/main" id="{9E568472-170F-0FB8-C91E-B51ECBA56A23}"/>
              </a:ext>
            </a:extLst>
          </p:cNvPr>
          <p:cNvGrpSpPr/>
          <p:nvPr/>
        </p:nvGrpSpPr>
        <p:grpSpPr>
          <a:xfrm>
            <a:off x="0" y="-114300"/>
            <a:ext cx="6699234" cy="10287000"/>
            <a:chOff x="0" y="0"/>
            <a:chExt cx="1764407" cy="2709333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42D9EE46-3B8B-D7E1-26EB-7695C634715D}"/>
                </a:ext>
              </a:extLst>
            </p:cNvPr>
            <p:cNvSpPr/>
            <p:nvPr/>
          </p:nvSpPr>
          <p:spPr>
            <a:xfrm>
              <a:off x="0" y="0"/>
              <a:ext cx="1764407" cy="2709333"/>
            </a:xfrm>
            <a:custGeom>
              <a:avLst/>
              <a:gdLst/>
              <a:ahLst/>
              <a:cxnLst/>
              <a:rect l="l" t="t" r="r" b="b"/>
              <a:pathLst>
                <a:path w="1764407" h="2709333">
                  <a:moveTo>
                    <a:pt x="0" y="0"/>
                  </a:moveTo>
                  <a:lnTo>
                    <a:pt x="1764407" y="0"/>
                  </a:lnTo>
                  <a:lnTo>
                    <a:pt x="1764407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6666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25A44D2B-33E0-F2CA-19E7-0FB5BC100971}"/>
                </a:ext>
              </a:extLst>
            </p:cNvPr>
            <p:cNvSpPr txBox="1"/>
            <p:nvPr/>
          </p:nvSpPr>
          <p:spPr>
            <a:xfrm>
              <a:off x="0" y="-47625"/>
              <a:ext cx="1764407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>
            <a:extLst>
              <a:ext uri="{FF2B5EF4-FFF2-40B4-BE49-F238E27FC236}">
                <a16:creationId xmlns:a16="http://schemas.microsoft.com/office/drawing/2014/main" id="{CD698856-F6C4-9D45-B312-C1AC1C42B2A0}"/>
              </a:ext>
            </a:extLst>
          </p:cNvPr>
          <p:cNvSpPr txBox="1"/>
          <p:nvPr/>
        </p:nvSpPr>
        <p:spPr>
          <a:xfrm>
            <a:off x="1028700" y="975836"/>
            <a:ext cx="4666663" cy="2312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600"/>
              </a:lnSpc>
            </a:pPr>
            <a:r>
              <a:rPr lang="nl-NL" sz="4400" b="1" dirty="0">
                <a:solidFill>
                  <a:srgbClr val="00B050"/>
                </a:solidFill>
                <a:latin typeface="Poppins" panose="00000500000000000000" pitchFamily="2" charset="0"/>
                <a:ea typeface="Poppins Ultra-Bold"/>
                <a:cs typeface="Poppins" panose="00000500000000000000" pitchFamily="2" charset="0"/>
                <a:sym typeface="Poppins Ultra-Bold"/>
              </a:rPr>
              <a:t>Barrière </a:t>
            </a:r>
            <a:r>
              <a:rPr lang="en-US" sz="4400" b="1" dirty="0" err="1">
                <a:solidFill>
                  <a:srgbClr val="00B050"/>
                </a:solidFill>
                <a:latin typeface="Poppins" panose="00000500000000000000" pitchFamily="2" charset="0"/>
                <a:ea typeface="Poppins Ultra-Bold"/>
                <a:cs typeface="Poppins" panose="00000500000000000000" pitchFamily="2" charset="0"/>
                <a:sym typeface="Poppins Ultra-Bold"/>
              </a:rPr>
              <a:t>methoden</a:t>
            </a:r>
            <a:endParaRPr lang="en-US" sz="4400" b="1" dirty="0">
              <a:solidFill>
                <a:srgbClr val="00B050"/>
              </a:solidFill>
              <a:latin typeface="Poppins" panose="00000500000000000000" pitchFamily="2" charset="0"/>
              <a:ea typeface="Poppins Ultra-Bold"/>
              <a:cs typeface="Poppins" panose="00000500000000000000" pitchFamily="2" charset="0"/>
              <a:sym typeface="Poppins Ultra-Bold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949CE6-636C-EAAA-EC7D-A714614B3B35}"/>
              </a:ext>
            </a:extLst>
          </p:cNvPr>
          <p:cNvSpPr txBox="1"/>
          <p:nvPr/>
        </p:nvSpPr>
        <p:spPr>
          <a:xfrm>
            <a:off x="1028701" y="3695700"/>
            <a:ext cx="4533900" cy="4836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NL" sz="2600" dirty="0">
                <a:solidFill>
                  <a:schemeClr val="bg1"/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Barrièremethoden voorkomen dat sperma de eicel bereikt door een fysieke barrière te creëren.</a:t>
            </a:r>
          </a:p>
          <a:p>
            <a:pPr>
              <a:lnSpc>
                <a:spcPct val="150000"/>
              </a:lnSpc>
            </a:pPr>
            <a:endParaRPr lang="nl-NL" sz="2600" dirty="0">
              <a:solidFill>
                <a:schemeClr val="bg1"/>
              </a:solidFill>
              <a:effectLst/>
              <a:latin typeface="Poppins" panose="00000500000000000000" pitchFamily="2" charset="0"/>
              <a:ea typeface="Aptos" panose="020B0004020202020204" pitchFamily="34" charset="0"/>
              <a:cs typeface="Poppins" panose="00000500000000000000" pitchFamily="2" charset="0"/>
            </a:endParaRP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6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nl-NL" sz="2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Condooms 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Diafragma</a:t>
            </a:r>
          </a:p>
        </p:txBody>
      </p:sp>
      <p:pic>
        <p:nvPicPr>
          <p:cNvPr id="11" name="Picture 2" descr="Durex Extra Safe 3 Condooms | Newpharma">
            <a:extLst>
              <a:ext uri="{FF2B5EF4-FFF2-40B4-BE49-F238E27FC236}">
                <a16:creationId xmlns:a16="http://schemas.microsoft.com/office/drawing/2014/main" id="{3BBC8DFA-62A8-9BBE-9596-6D78B79C3C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06000" y="723900"/>
            <a:ext cx="4889758" cy="3154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B66B890-5F2F-1341-CA00-B13F0B1B3B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7401" y="4561042"/>
            <a:ext cx="6417840" cy="523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3378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C20CCAA-9FA5-54B0-4086-68BCC578D2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>
            <a:extLst>
              <a:ext uri="{FF2B5EF4-FFF2-40B4-BE49-F238E27FC236}">
                <a16:creationId xmlns:a16="http://schemas.microsoft.com/office/drawing/2014/main" id="{67756DA0-60DF-6B74-B99A-14777889363C}"/>
              </a:ext>
            </a:extLst>
          </p:cNvPr>
          <p:cNvGrpSpPr/>
          <p:nvPr/>
        </p:nvGrpSpPr>
        <p:grpSpPr>
          <a:xfrm>
            <a:off x="-24829" y="0"/>
            <a:ext cx="6699234" cy="10287000"/>
            <a:chOff x="0" y="0"/>
            <a:chExt cx="1764407" cy="2709333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4723CD4F-6E5A-EDB6-D39C-C151ABBC7138}"/>
                </a:ext>
              </a:extLst>
            </p:cNvPr>
            <p:cNvSpPr/>
            <p:nvPr/>
          </p:nvSpPr>
          <p:spPr>
            <a:xfrm>
              <a:off x="0" y="0"/>
              <a:ext cx="1764407" cy="2709333"/>
            </a:xfrm>
            <a:custGeom>
              <a:avLst/>
              <a:gdLst/>
              <a:ahLst/>
              <a:cxnLst/>
              <a:rect l="l" t="t" r="r" b="b"/>
              <a:pathLst>
                <a:path w="1764407" h="2709333">
                  <a:moveTo>
                    <a:pt x="0" y="0"/>
                  </a:moveTo>
                  <a:lnTo>
                    <a:pt x="1764407" y="0"/>
                  </a:lnTo>
                  <a:lnTo>
                    <a:pt x="1764407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6666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FD26466E-5477-953F-655E-A5039E86B2E3}"/>
                </a:ext>
              </a:extLst>
            </p:cNvPr>
            <p:cNvSpPr txBox="1"/>
            <p:nvPr/>
          </p:nvSpPr>
          <p:spPr>
            <a:xfrm>
              <a:off x="0" y="-47625"/>
              <a:ext cx="1764407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>
            <a:extLst>
              <a:ext uri="{FF2B5EF4-FFF2-40B4-BE49-F238E27FC236}">
                <a16:creationId xmlns:a16="http://schemas.microsoft.com/office/drawing/2014/main" id="{DD45376A-AE0D-A8B5-AC31-F5711C86DE89}"/>
              </a:ext>
            </a:extLst>
          </p:cNvPr>
          <p:cNvGrpSpPr/>
          <p:nvPr/>
        </p:nvGrpSpPr>
        <p:grpSpPr>
          <a:xfrm>
            <a:off x="1028700" y="975836"/>
            <a:ext cx="4666663" cy="3282603"/>
            <a:chOff x="0" y="-85725"/>
            <a:chExt cx="6222217" cy="4376804"/>
          </a:xfrm>
        </p:grpSpPr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6F012760-6D65-EDFE-D8AF-A13A7205BD51}"/>
                </a:ext>
              </a:extLst>
            </p:cNvPr>
            <p:cNvSpPr txBox="1"/>
            <p:nvPr/>
          </p:nvSpPr>
          <p:spPr>
            <a:xfrm>
              <a:off x="0" y="-85725"/>
              <a:ext cx="6222217" cy="43499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/>
              <a:r>
                <a:rPr lang="nl-NL" sz="4400" b="1" i="0" u="none" strike="noStrike" baseline="0" dirty="0">
                  <a:solidFill>
                    <a:srgbClr val="00B050"/>
                  </a:solidFill>
                  <a:latin typeface="Poppins-Black"/>
                </a:rPr>
                <a:t>Middelen door de dokter in de</a:t>
              </a:r>
            </a:p>
            <a:p>
              <a:pPr algn="l"/>
              <a:r>
                <a:rPr lang="nl-NL" sz="4400" b="1" i="0" u="none" strike="noStrike" baseline="0" dirty="0">
                  <a:solidFill>
                    <a:srgbClr val="00B050"/>
                  </a:solidFill>
                  <a:latin typeface="Poppins-Black"/>
                </a:rPr>
                <a:t>baarmoeder ingebracht </a:t>
              </a:r>
              <a:r>
                <a:rPr lang="nl-NL" sz="3600" b="0" i="0" u="none" strike="noStrike" baseline="0" dirty="0">
                  <a:solidFill>
                    <a:srgbClr val="00B050"/>
                  </a:solidFill>
                  <a:latin typeface="Poppins-Black"/>
                </a:rPr>
                <a:t>(spiraaltje</a:t>
              </a:r>
              <a:r>
                <a:rPr lang="nl-NL" sz="1800" b="0" i="0" u="none" strike="noStrike" baseline="0" dirty="0">
                  <a:solidFill>
                    <a:srgbClr val="00B050"/>
                  </a:solidFill>
                  <a:latin typeface="Poppins-Black"/>
                </a:rPr>
                <a:t>)</a:t>
              </a:r>
              <a:endParaRPr lang="en-US" sz="8000" b="1" dirty="0">
                <a:solidFill>
                  <a:srgbClr val="00B050"/>
                </a:solidFill>
                <a:latin typeface="Poppins Ultra-Bold"/>
                <a:ea typeface="Poppins Ultra-Bold"/>
                <a:cs typeface="Poppins Ultra-Bold"/>
                <a:sym typeface="Poppins Ultra-Bold"/>
              </a:endParaRPr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72307EF6-8DDF-E958-4016-8D3ECC258654}"/>
                </a:ext>
              </a:extLst>
            </p:cNvPr>
            <p:cNvSpPr txBox="1"/>
            <p:nvPr/>
          </p:nvSpPr>
          <p:spPr>
            <a:xfrm>
              <a:off x="0" y="3572934"/>
              <a:ext cx="6222217" cy="718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endParaRPr lang="en-US" sz="35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BC226115-572D-08A3-235F-AEEBBA4486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6400" y="2612671"/>
            <a:ext cx="6248400" cy="46835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F580C57-6B24-2F99-AF40-9F98726C51A2}"/>
              </a:ext>
            </a:extLst>
          </p:cNvPr>
          <p:cNvSpPr txBox="1"/>
          <p:nvPr/>
        </p:nvSpPr>
        <p:spPr>
          <a:xfrm>
            <a:off x="914400" y="4439266"/>
            <a:ext cx="5410200" cy="52019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NL" sz="2800" dirty="0">
                <a:solidFill>
                  <a:srgbClr val="FFFFFF"/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Spiraaltjes zijn kleine, T-vormige instrumenten die in de baarmoeder worden geplaatst. Ze kunnen hormonaal of niet-hormonaal zijn.</a:t>
            </a:r>
            <a:endParaRPr lang="nl-NL" sz="2800" dirty="0">
              <a:solidFill>
                <a:srgbClr val="FFFFFF"/>
              </a:solidFill>
              <a:effectLst/>
              <a:latin typeface="Poppins" panose="00000500000000000000" pitchFamily="2" charset="0"/>
              <a:ea typeface="Aptos" panose="020B0004020202020204" pitchFamily="34" charset="0"/>
              <a:cs typeface="Poppins" panose="00000500000000000000" pitchFamily="2" charset="0"/>
            </a:endParaRP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800" b="1" dirty="0">
                <a:solidFill>
                  <a:srgbClr val="FFFFFF"/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 </a:t>
            </a:r>
            <a:r>
              <a:rPr lang="nl-NL" sz="2800" dirty="0">
                <a:solidFill>
                  <a:srgbClr val="FFFFFF"/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Hormoonspiraal</a:t>
            </a:r>
            <a:endParaRPr lang="nl-NL" sz="2800" dirty="0">
              <a:solidFill>
                <a:srgbClr val="FFFFFF"/>
              </a:solidFill>
              <a:latin typeface="Poppins" panose="00000500000000000000" pitchFamily="2" charset="0"/>
              <a:ea typeface="Times New Roman" panose="02020603050405020304" pitchFamily="18" charset="0"/>
              <a:cs typeface="Poppins" panose="00000500000000000000" pitchFamily="2" charset="0"/>
            </a:endParaRP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Koperspiraal</a:t>
            </a:r>
            <a:endParaRPr lang="nl-NL" sz="28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12227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22552A3-A616-06D6-55B5-B6F790FD01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>
            <a:extLst>
              <a:ext uri="{FF2B5EF4-FFF2-40B4-BE49-F238E27FC236}">
                <a16:creationId xmlns:a16="http://schemas.microsoft.com/office/drawing/2014/main" id="{E9F723CF-F0E6-30EB-AC31-3C15BEB6CBC0}"/>
              </a:ext>
            </a:extLst>
          </p:cNvPr>
          <p:cNvGrpSpPr/>
          <p:nvPr/>
        </p:nvGrpSpPr>
        <p:grpSpPr>
          <a:xfrm>
            <a:off x="-24829" y="0"/>
            <a:ext cx="6699234" cy="10287000"/>
            <a:chOff x="0" y="0"/>
            <a:chExt cx="1764407" cy="2709333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142D8926-D171-DED2-2070-5E5C1B834243}"/>
                </a:ext>
              </a:extLst>
            </p:cNvPr>
            <p:cNvSpPr/>
            <p:nvPr/>
          </p:nvSpPr>
          <p:spPr>
            <a:xfrm>
              <a:off x="0" y="0"/>
              <a:ext cx="1764407" cy="2709333"/>
            </a:xfrm>
            <a:custGeom>
              <a:avLst/>
              <a:gdLst/>
              <a:ahLst/>
              <a:cxnLst/>
              <a:rect l="l" t="t" r="r" b="b"/>
              <a:pathLst>
                <a:path w="1764407" h="2709333">
                  <a:moveTo>
                    <a:pt x="0" y="0"/>
                  </a:moveTo>
                  <a:lnTo>
                    <a:pt x="1764407" y="0"/>
                  </a:lnTo>
                  <a:lnTo>
                    <a:pt x="1764407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6666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7A04D401-67A8-0C8F-FAE1-D5C1F2EAA195}"/>
                </a:ext>
              </a:extLst>
            </p:cNvPr>
            <p:cNvSpPr txBox="1"/>
            <p:nvPr/>
          </p:nvSpPr>
          <p:spPr>
            <a:xfrm>
              <a:off x="0" y="-47625"/>
              <a:ext cx="1764407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>
            <a:extLst>
              <a:ext uri="{FF2B5EF4-FFF2-40B4-BE49-F238E27FC236}">
                <a16:creationId xmlns:a16="http://schemas.microsoft.com/office/drawing/2014/main" id="{B537867F-24C5-F6FA-7995-B96CD524D12B}"/>
              </a:ext>
            </a:extLst>
          </p:cNvPr>
          <p:cNvGrpSpPr/>
          <p:nvPr/>
        </p:nvGrpSpPr>
        <p:grpSpPr>
          <a:xfrm>
            <a:off x="1028700" y="975836"/>
            <a:ext cx="5067300" cy="8476334"/>
            <a:chOff x="0" y="-85725"/>
            <a:chExt cx="6222217" cy="11301775"/>
          </a:xfrm>
        </p:grpSpPr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4B77199E-3804-F9E8-F5EB-6D6F0AD5A918}"/>
                </a:ext>
              </a:extLst>
            </p:cNvPr>
            <p:cNvSpPr txBox="1"/>
            <p:nvPr/>
          </p:nvSpPr>
          <p:spPr>
            <a:xfrm>
              <a:off x="0" y="-85725"/>
              <a:ext cx="6222217" cy="30832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9600"/>
                </a:lnSpc>
              </a:pPr>
              <a:r>
                <a:rPr lang="en-US" sz="4400" b="1" dirty="0" err="1">
                  <a:solidFill>
                    <a:srgbClr val="66CC66"/>
                  </a:solidFill>
                  <a:latin typeface="Poppins Ultra-Bold"/>
                  <a:ea typeface="Poppins Ultra-Bold"/>
                  <a:cs typeface="Poppins Ultra-Bold"/>
                  <a:sym typeface="Poppins Ultra-Bold"/>
                </a:rPr>
                <a:t>Natuurlijke</a:t>
              </a:r>
              <a:r>
                <a:rPr lang="en-US" sz="4400" b="1" dirty="0">
                  <a:solidFill>
                    <a:srgbClr val="66CC66"/>
                  </a:solidFill>
                  <a:latin typeface="Poppins Ultra-Bold"/>
                  <a:ea typeface="Poppins Ultra-Bold"/>
                  <a:cs typeface="Poppins Ultra-Bold"/>
                  <a:sym typeface="Poppins Ultra-Bold"/>
                </a:rPr>
                <a:t> </a:t>
              </a:r>
              <a:r>
                <a:rPr lang="en-US" sz="4400" b="1" dirty="0" err="1">
                  <a:solidFill>
                    <a:srgbClr val="66CC66"/>
                  </a:solidFill>
                  <a:latin typeface="Poppins Ultra-Bold"/>
                  <a:ea typeface="Poppins Ultra-Bold"/>
                  <a:cs typeface="Poppins Ultra-Bold"/>
                  <a:sym typeface="Poppins Ultra-Bold"/>
                </a:rPr>
                <a:t>methoden</a:t>
              </a:r>
              <a:endParaRPr lang="en-US" sz="4400" b="1" dirty="0">
                <a:solidFill>
                  <a:srgbClr val="66CC66"/>
                </a:solidFill>
                <a:latin typeface="Poppins Ultra-Bold"/>
                <a:ea typeface="Poppins Ultra-Bold"/>
                <a:cs typeface="Poppins Ultra-Bold"/>
                <a:sym typeface="Poppins Ultra-Bold"/>
              </a:endParaRPr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0445C928-C78E-6F74-F45F-D1BDCA20E8E7}"/>
                </a:ext>
              </a:extLst>
            </p:cNvPr>
            <p:cNvSpPr txBox="1"/>
            <p:nvPr/>
          </p:nvSpPr>
          <p:spPr>
            <a:xfrm>
              <a:off x="0" y="3572935"/>
              <a:ext cx="6222217" cy="76431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nl-NL" sz="2500" dirty="0">
                  <a:solidFill>
                    <a:srgbClr val="FFFFFF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Natuurlijke methoden zijn gebaseerd op het volgen van de menstruatiecyclus en het herkennen van vruchtbare dagen.</a:t>
              </a:r>
            </a:p>
            <a:p>
              <a:pPr lvl="1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nl-NL" sz="2500" b="1" dirty="0">
                  <a:solidFill>
                    <a:srgbClr val="FFFFFF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 </a:t>
              </a:r>
              <a:r>
                <a:rPr lang="nl-NL" sz="2500" dirty="0">
                  <a:solidFill>
                    <a:srgbClr val="FFFFFF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Kalender- of ritmemethode</a:t>
              </a:r>
            </a:p>
            <a:p>
              <a:pPr lvl="1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nl-NL" sz="2500" dirty="0">
                  <a:solidFill>
                    <a:srgbClr val="FFFFFF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 Basale lichaamstemperatuur</a:t>
              </a:r>
            </a:p>
            <a:p>
              <a:pPr lvl="1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nl-NL" sz="2500" dirty="0">
                  <a:solidFill>
                    <a:srgbClr val="FFFFFF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 Cervicale slijmobservatie</a:t>
              </a:r>
            </a:p>
            <a:p>
              <a:pPr algn="l">
                <a:lnSpc>
                  <a:spcPts val="4200"/>
                </a:lnSpc>
              </a:pPr>
              <a:endParaRPr lang="en-US" sz="35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8292D2DD-7893-54DE-D63D-0C55C50AF7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8112" y="1835194"/>
            <a:ext cx="8027122" cy="5594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571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F6361B-3596-0BFE-34B1-765FA752BE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>
            <a:extLst>
              <a:ext uri="{FF2B5EF4-FFF2-40B4-BE49-F238E27FC236}">
                <a16:creationId xmlns:a16="http://schemas.microsoft.com/office/drawing/2014/main" id="{C108F47F-1629-2BCE-59C8-5A246C72EA40}"/>
              </a:ext>
            </a:extLst>
          </p:cNvPr>
          <p:cNvSpPr txBox="1"/>
          <p:nvPr/>
        </p:nvSpPr>
        <p:spPr>
          <a:xfrm>
            <a:off x="8077200" y="1135256"/>
            <a:ext cx="9316056" cy="6562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nl-NL" sz="3600" dirty="0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Sterilisatie is een permanente methode van anticonceptie, meestal uitgevoerd via een chirurgische ingreep.</a:t>
            </a:r>
          </a:p>
          <a:p>
            <a:pPr>
              <a:lnSpc>
                <a:spcPct val="150000"/>
              </a:lnSpc>
            </a:pPr>
            <a:endParaRPr lang="nl-NL" sz="3600" dirty="0">
              <a:effectLst/>
              <a:latin typeface="+mj-lt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3600" b="1" dirty="0">
                <a:latin typeface="+mj-lt"/>
              </a:rPr>
              <a:t> Vrouwelijke sterilisatie: </a:t>
            </a:r>
            <a:r>
              <a:rPr lang="nl-NL" sz="3600" dirty="0">
                <a:latin typeface="+mj-lt"/>
              </a:rPr>
              <a:t>het afsluiten van de eileiders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3600" b="1" dirty="0">
                <a:latin typeface="+mj-lt"/>
              </a:rPr>
              <a:t> Mannelijke sterilisatie: </a:t>
            </a:r>
            <a:r>
              <a:rPr lang="nl-NL" sz="3600" dirty="0">
                <a:latin typeface="+mj-lt"/>
              </a:rPr>
              <a:t>het doorsnijden van de zaadleiders</a:t>
            </a:r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00E26F52-78D1-64D6-BBA3-7BADBB1C3C05}"/>
              </a:ext>
            </a:extLst>
          </p:cNvPr>
          <p:cNvGrpSpPr/>
          <p:nvPr/>
        </p:nvGrpSpPr>
        <p:grpSpPr>
          <a:xfrm>
            <a:off x="-24829" y="0"/>
            <a:ext cx="6699234" cy="10287000"/>
            <a:chOff x="0" y="0"/>
            <a:chExt cx="1764407" cy="2709333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A99C26F3-A46C-D0A3-F832-8F877D9B5301}"/>
                </a:ext>
              </a:extLst>
            </p:cNvPr>
            <p:cNvSpPr/>
            <p:nvPr/>
          </p:nvSpPr>
          <p:spPr>
            <a:xfrm>
              <a:off x="0" y="0"/>
              <a:ext cx="1764407" cy="2709333"/>
            </a:xfrm>
            <a:custGeom>
              <a:avLst/>
              <a:gdLst/>
              <a:ahLst/>
              <a:cxnLst/>
              <a:rect l="l" t="t" r="r" b="b"/>
              <a:pathLst>
                <a:path w="1764407" h="2709333">
                  <a:moveTo>
                    <a:pt x="0" y="0"/>
                  </a:moveTo>
                  <a:lnTo>
                    <a:pt x="1764407" y="0"/>
                  </a:lnTo>
                  <a:lnTo>
                    <a:pt x="1764407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6666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7E7F0CB7-6064-A86F-8247-3AC470A75800}"/>
                </a:ext>
              </a:extLst>
            </p:cNvPr>
            <p:cNvSpPr txBox="1"/>
            <p:nvPr/>
          </p:nvSpPr>
          <p:spPr>
            <a:xfrm>
              <a:off x="0" y="-47625"/>
              <a:ext cx="1764407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>
            <a:extLst>
              <a:ext uri="{FF2B5EF4-FFF2-40B4-BE49-F238E27FC236}">
                <a16:creationId xmlns:a16="http://schemas.microsoft.com/office/drawing/2014/main" id="{6734179C-2DFB-6457-F781-6CE2C7BB7530}"/>
              </a:ext>
            </a:extLst>
          </p:cNvPr>
          <p:cNvGrpSpPr/>
          <p:nvPr/>
        </p:nvGrpSpPr>
        <p:grpSpPr>
          <a:xfrm>
            <a:off x="1028700" y="975836"/>
            <a:ext cx="4666663" cy="3282603"/>
            <a:chOff x="0" y="-85725"/>
            <a:chExt cx="6222217" cy="4376804"/>
          </a:xfrm>
        </p:grpSpPr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13F32587-8166-0ADF-46F0-9D330C5B80E7}"/>
                </a:ext>
              </a:extLst>
            </p:cNvPr>
            <p:cNvSpPr txBox="1"/>
            <p:nvPr/>
          </p:nvSpPr>
          <p:spPr>
            <a:xfrm>
              <a:off x="0" y="-85725"/>
              <a:ext cx="6222217" cy="14704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9600"/>
                </a:lnSpc>
              </a:pPr>
              <a:r>
                <a:rPr lang="en-US" sz="5000" b="1" dirty="0" err="1">
                  <a:solidFill>
                    <a:srgbClr val="66CC66"/>
                  </a:solidFill>
                  <a:latin typeface="Poppins Ultra-Bold"/>
                  <a:ea typeface="Poppins Ultra-Bold"/>
                  <a:cs typeface="Poppins Ultra-Bold"/>
                  <a:sym typeface="Poppins Ultra-Bold"/>
                </a:rPr>
                <a:t>Sterilisatie</a:t>
              </a:r>
              <a:endParaRPr lang="en-US" sz="5000" b="1" dirty="0">
                <a:solidFill>
                  <a:srgbClr val="66CC66"/>
                </a:solidFill>
                <a:latin typeface="Poppins Ultra-Bold"/>
                <a:ea typeface="Poppins Ultra-Bold"/>
                <a:cs typeface="Poppins Ultra-Bold"/>
                <a:sym typeface="Poppins Ultra-Bold"/>
              </a:endParaRPr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022A27A7-97F4-A8AC-5FBC-2FC98EF39FC1}"/>
                </a:ext>
              </a:extLst>
            </p:cNvPr>
            <p:cNvSpPr txBox="1"/>
            <p:nvPr/>
          </p:nvSpPr>
          <p:spPr>
            <a:xfrm>
              <a:off x="0" y="3572934"/>
              <a:ext cx="6222217" cy="718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endParaRPr lang="en-US" sz="35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64870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C785E7C-0FD9-8C88-9670-98DFA24D14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>
            <a:extLst>
              <a:ext uri="{FF2B5EF4-FFF2-40B4-BE49-F238E27FC236}">
                <a16:creationId xmlns:a16="http://schemas.microsoft.com/office/drawing/2014/main" id="{3C2A747F-7D04-B379-6CF2-8C68D84D90BF}"/>
              </a:ext>
            </a:extLst>
          </p:cNvPr>
          <p:cNvGrpSpPr/>
          <p:nvPr/>
        </p:nvGrpSpPr>
        <p:grpSpPr>
          <a:xfrm>
            <a:off x="-24829" y="0"/>
            <a:ext cx="6699234" cy="10287000"/>
            <a:chOff x="0" y="0"/>
            <a:chExt cx="1764407" cy="2709333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C3BB8378-41E1-BB24-02AF-64FFC0FD207F}"/>
                </a:ext>
              </a:extLst>
            </p:cNvPr>
            <p:cNvSpPr/>
            <p:nvPr/>
          </p:nvSpPr>
          <p:spPr>
            <a:xfrm>
              <a:off x="0" y="0"/>
              <a:ext cx="1764407" cy="2709333"/>
            </a:xfrm>
            <a:custGeom>
              <a:avLst/>
              <a:gdLst/>
              <a:ahLst/>
              <a:cxnLst/>
              <a:rect l="l" t="t" r="r" b="b"/>
              <a:pathLst>
                <a:path w="1764407" h="2709333">
                  <a:moveTo>
                    <a:pt x="0" y="0"/>
                  </a:moveTo>
                  <a:lnTo>
                    <a:pt x="1764407" y="0"/>
                  </a:lnTo>
                  <a:lnTo>
                    <a:pt x="1764407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6666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61C6D2EA-1F50-9D3D-92E0-FF049B93BE25}"/>
                </a:ext>
              </a:extLst>
            </p:cNvPr>
            <p:cNvSpPr txBox="1"/>
            <p:nvPr/>
          </p:nvSpPr>
          <p:spPr>
            <a:xfrm>
              <a:off x="0" y="-47625"/>
              <a:ext cx="1764407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>
            <a:extLst>
              <a:ext uri="{FF2B5EF4-FFF2-40B4-BE49-F238E27FC236}">
                <a16:creationId xmlns:a16="http://schemas.microsoft.com/office/drawing/2014/main" id="{906A95C6-5006-2B13-B5DF-F577DAC62136}"/>
              </a:ext>
            </a:extLst>
          </p:cNvPr>
          <p:cNvGrpSpPr/>
          <p:nvPr/>
        </p:nvGrpSpPr>
        <p:grpSpPr>
          <a:xfrm>
            <a:off x="1028700" y="975836"/>
            <a:ext cx="4666663" cy="3282603"/>
            <a:chOff x="0" y="-85725"/>
            <a:chExt cx="6222217" cy="4376804"/>
          </a:xfrm>
        </p:grpSpPr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73C6C60E-7DC3-939D-4E4E-8699D176A8B7}"/>
                </a:ext>
              </a:extLst>
            </p:cNvPr>
            <p:cNvSpPr txBox="1"/>
            <p:nvPr/>
          </p:nvSpPr>
          <p:spPr>
            <a:xfrm>
              <a:off x="0" y="-85725"/>
              <a:ext cx="6222217" cy="31119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9600"/>
                </a:lnSpc>
              </a:pPr>
              <a:r>
                <a:rPr lang="en-US" sz="5000" b="1" dirty="0" err="1">
                  <a:solidFill>
                    <a:srgbClr val="66CC66"/>
                  </a:solidFill>
                  <a:latin typeface="Poppins Ultra-Bold"/>
                  <a:ea typeface="Poppins Ultra-Bold"/>
                  <a:cs typeface="Poppins Ultra-Bold"/>
                  <a:sym typeface="Poppins Ultra-Bold"/>
                </a:rPr>
                <a:t>Nood</a:t>
              </a:r>
              <a:r>
                <a:rPr lang="en-US" sz="5000" b="1" dirty="0">
                  <a:solidFill>
                    <a:srgbClr val="66CC66"/>
                  </a:solidFill>
                  <a:latin typeface="Poppins Ultra-Bold"/>
                  <a:ea typeface="Poppins Ultra-Bold"/>
                  <a:cs typeface="Poppins Ultra-Bold"/>
                  <a:sym typeface="Poppins Ultra-Bold"/>
                </a:rPr>
                <a:t> </a:t>
              </a:r>
              <a:r>
                <a:rPr lang="en-US" sz="5000" b="1" dirty="0" err="1">
                  <a:solidFill>
                    <a:srgbClr val="66CC66"/>
                  </a:solidFill>
                  <a:latin typeface="Poppins Ultra-Bold"/>
                  <a:ea typeface="Poppins Ultra-Bold"/>
                  <a:cs typeface="Poppins Ultra-Bold"/>
                  <a:sym typeface="Poppins Ultra-Bold"/>
                </a:rPr>
                <a:t>anticonceptie</a:t>
              </a:r>
              <a:endParaRPr lang="en-US" sz="5000" b="1" dirty="0">
                <a:solidFill>
                  <a:srgbClr val="66CC66"/>
                </a:solidFill>
                <a:latin typeface="Poppins Ultra-Bold"/>
                <a:ea typeface="Poppins Ultra-Bold"/>
                <a:cs typeface="Poppins Ultra-Bold"/>
                <a:sym typeface="Poppins Ultra-Bold"/>
              </a:endParaRPr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2B8B0AB8-377F-A1A3-52AF-DD91D3EE4383}"/>
                </a:ext>
              </a:extLst>
            </p:cNvPr>
            <p:cNvSpPr txBox="1"/>
            <p:nvPr/>
          </p:nvSpPr>
          <p:spPr>
            <a:xfrm>
              <a:off x="0" y="3572934"/>
              <a:ext cx="6222217" cy="718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endParaRPr lang="en-US" sz="35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pic>
        <p:nvPicPr>
          <p:cNvPr id="10" name="Picture 2" descr="Ellaone Noodanticonceptie Tablet 1ST">
            <a:extLst>
              <a:ext uri="{FF2B5EF4-FFF2-40B4-BE49-F238E27FC236}">
                <a16:creationId xmlns:a16="http://schemas.microsoft.com/office/drawing/2014/main" id="{5A54F0FC-7000-F6B6-90C6-93071CB40A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0" y="6645561"/>
            <a:ext cx="3084350" cy="308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6CCDA8D-BCA4-7D76-D1E9-A045EF2E2824}"/>
              </a:ext>
            </a:extLst>
          </p:cNvPr>
          <p:cNvSpPr txBox="1"/>
          <p:nvPr/>
        </p:nvSpPr>
        <p:spPr>
          <a:xfrm>
            <a:off x="838200" y="4076699"/>
            <a:ext cx="5257800" cy="40773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sz="25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Nood anticonceptie is bedoeld voor gebruik na onbeschermde geslachtsgemeenschap of falen van andere methoden.</a:t>
            </a:r>
          </a:p>
          <a:p>
            <a:pPr>
              <a:lnSpc>
                <a:spcPct val="150000"/>
              </a:lnSpc>
            </a:pPr>
            <a:endParaRPr lang="nl-NL" sz="25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5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Nood anticonceptiepil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5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Koperspiraal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2ACE37-D21A-BF5D-17C9-F1A884EB62E4}"/>
              </a:ext>
            </a:extLst>
          </p:cNvPr>
          <p:cNvSpPr txBox="1"/>
          <p:nvPr/>
        </p:nvSpPr>
        <p:spPr>
          <a:xfrm>
            <a:off x="8001000" y="3162300"/>
            <a:ext cx="8915400" cy="34832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3000" b="1" dirty="0">
                <a:cs typeface="Poppins" panose="00000500000000000000" pitchFamily="2" charset="0"/>
              </a:rPr>
              <a:t> Nood anticonceptiepillen (= </a:t>
            </a:r>
            <a:r>
              <a:rPr lang="nl-NL" sz="3000" b="1" dirty="0" err="1">
                <a:cs typeface="Poppins" panose="00000500000000000000" pitchFamily="2" charset="0"/>
              </a:rPr>
              <a:t>morning</a:t>
            </a:r>
            <a:r>
              <a:rPr lang="nl-NL" sz="3000" b="1" dirty="0">
                <a:cs typeface="Poppins" panose="00000500000000000000" pitchFamily="2" charset="0"/>
              </a:rPr>
              <a:t> afterpil) </a:t>
            </a:r>
            <a:r>
              <a:rPr lang="nl-NL" sz="3000" dirty="0">
                <a:cs typeface="Poppins" panose="00000500000000000000" pitchFamily="2" charset="0"/>
              </a:rPr>
              <a:t> (binnen 72 – 120 uur na onbeschermd seks). Verkrijgbaar bij apotheek.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3000" b="1" dirty="0">
                <a:cs typeface="Poppins" panose="00000500000000000000" pitchFamily="2" charset="0"/>
              </a:rPr>
              <a:t> Koperspiraal </a:t>
            </a:r>
            <a:r>
              <a:rPr lang="nl-NL" sz="3000" dirty="0">
                <a:cs typeface="Poppins" panose="00000500000000000000" pitchFamily="2" charset="0"/>
              </a:rPr>
              <a:t>(binnen 5 dagen na onbeschermde seks)</a:t>
            </a:r>
          </a:p>
        </p:txBody>
      </p:sp>
    </p:spTree>
    <p:extLst>
      <p:ext uri="{BB962C8B-B14F-4D97-AF65-F5344CB8AC3E}">
        <p14:creationId xmlns:p14="http://schemas.microsoft.com/office/powerpoint/2010/main" val="2253930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4E31E97-DBCF-CBBE-75AC-A5570AF611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>
            <a:extLst>
              <a:ext uri="{FF2B5EF4-FFF2-40B4-BE49-F238E27FC236}">
                <a16:creationId xmlns:a16="http://schemas.microsoft.com/office/drawing/2014/main" id="{732EF0F6-65E2-8611-427B-D80DA190EB0A}"/>
              </a:ext>
            </a:extLst>
          </p:cNvPr>
          <p:cNvSpPr txBox="1"/>
          <p:nvPr/>
        </p:nvSpPr>
        <p:spPr>
          <a:xfrm>
            <a:off x="7943244" y="5881563"/>
            <a:ext cx="9316056" cy="570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59"/>
              </a:lnSpc>
            </a:pPr>
            <a:endParaRPr lang="en-US" sz="3399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593D1ABD-351F-951C-C107-D6B5BA37F585}"/>
              </a:ext>
            </a:extLst>
          </p:cNvPr>
          <p:cNvGrpSpPr/>
          <p:nvPr/>
        </p:nvGrpSpPr>
        <p:grpSpPr>
          <a:xfrm>
            <a:off x="-24829" y="0"/>
            <a:ext cx="6699234" cy="10287000"/>
            <a:chOff x="0" y="0"/>
            <a:chExt cx="1764407" cy="2709333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C444D190-6090-83C9-584C-BDFD1156477C}"/>
                </a:ext>
              </a:extLst>
            </p:cNvPr>
            <p:cNvSpPr/>
            <p:nvPr/>
          </p:nvSpPr>
          <p:spPr>
            <a:xfrm>
              <a:off x="0" y="0"/>
              <a:ext cx="1764407" cy="2709333"/>
            </a:xfrm>
            <a:custGeom>
              <a:avLst/>
              <a:gdLst/>
              <a:ahLst/>
              <a:cxnLst/>
              <a:rect l="l" t="t" r="r" b="b"/>
              <a:pathLst>
                <a:path w="1764407" h="2709333">
                  <a:moveTo>
                    <a:pt x="0" y="0"/>
                  </a:moveTo>
                  <a:lnTo>
                    <a:pt x="1764407" y="0"/>
                  </a:lnTo>
                  <a:lnTo>
                    <a:pt x="1764407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6666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3E442EC1-A4A4-3D59-4303-2DB588ED2CF1}"/>
                </a:ext>
              </a:extLst>
            </p:cNvPr>
            <p:cNvSpPr txBox="1"/>
            <p:nvPr/>
          </p:nvSpPr>
          <p:spPr>
            <a:xfrm>
              <a:off x="0" y="-47625"/>
              <a:ext cx="1764407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>
            <a:extLst>
              <a:ext uri="{FF2B5EF4-FFF2-40B4-BE49-F238E27FC236}">
                <a16:creationId xmlns:a16="http://schemas.microsoft.com/office/drawing/2014/main" id="{B1F282C3-E4EC-0FB0-6992-39AAF75408D8}"/>
              </a:ext>
            </a:extLst>
          </p:cNvPr>
          <p:cNvGrpSpPr/>
          <p:nvPr/>
        </p:nvGrpSpPr>
        <p:grpSpPr>
          <a:xfrm>
            <a:off x="1028699" y="975836"/>
            <a:ext cx="4666664" cy="5751441"/>
            <a:chOff x="-1" y="-85725"/>
            <a:chExt cx="6222218" cy="7668589"/>
          </a:xfrm>
        </p:grpSpPr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A3C7F117-14CB-8CAC-C40E-ACB6AF7D4E3E}"/>
                </a:ext>
              </a:extLst>
            </p:cNvPr>
            <p:cNvSpPr txBox="1"/>
            <p:nvPr/>
          </p:nvSpPr>
          <p:spPr>
            <a:xfrm>
              <a:off x="0" y="-85725"/>
              <a:ext cx="6222217" cy="49244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9600"/>
                </a:lnSpc>
              </a:pPr>
              <a:r>
                <a:rPr lang="en-US" sz="8000" b="1" dirty="0" err="1">
                  <a:solidFill>
                    <a:srgbClr val="66CC66"/>
                  </a:solidFill>
                  <a:latin typeface="Poppins Ultra-Bold"/>
                  <a:ea typeface="Poppins Ultra-Bold"/>
                  <a:cs typeface="Poppins Ultra-Bold"/>
                  <a:sym typeface="Poppins Ultra-Bold"/>
                </a:rPr>
                <a:t>Feiten</a:t>
              </a:r>
              <a:r>
                <a:rPr lang="en-US" sz="8000" b="1" dirty="0">
                  <a:solidFill>
                    <a:srgbClr val="66CC66"/>
                  </a:solidFill>
                  <a:latin typeface="Poppins Ultra-Bold"/>
                  <a:ea typeface="Poppins Ultra-Bold"/>
                  <a:cs typeface="Poppins Ultra-Bold"/>
                  <a:sym typeface="Poppins Ultra-Bold"/>
                </a:rPr>
                <a:t> en </a:t>
              </a:r>
              <a:r>
                <a:rPr lang="en-US" sz="8000" b="1" dirty="0" err="1">
                  <a:solidFill>
                    <a:srgbClr val="66CC66"/>
                  </a:solidFill>
                  <a:latin typeface="Poppins Ultra-Bold"/>
                  <a:ea typeface="Poppins Ultra-Bold"/>
                  <a:cs typeface="Poppins Ultra-Bold"/>
                  <a:sym typeface="Poppins Ultra-Bold"/>
                </a:rPr>
                <a:t>fabels</a:t>
              </a:r>
              <a:r>
                <a:rPr lang="en-US" sz="8000" b="1" dirty="0">
                  <a:solidFill>
                    <a:srgbClr val="66CC66"/>
                  </a:solidFill>
                  <a:latin typeface="Poppins Ultra-Bold"/>
                  <a:ea typeface="Poppins Ultra-Bold"/>
                  <a:cs typeface="Poppins Ultra-Bold"/>
                  <a:sym typeface="Poppins Ultra-Bold"/>
                </a:rPr>
                <a:t> </a:t>
              </a:r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3FB583FC-71AF-24C6-A6C2-17DD6B5BC6DE}"/>
                </a:ext>
              </a:extLst>
            </p:cNvPr>
            <p:cNvSpPr txBox="1"/>
            <p:nvPr/>
          </p:nvSpPr>
          <p:spPr>
            <a:xfrm>
              <a:off x="-1" y="6864719"/>
              <a:ext cx="6222217" cy="718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r>
                <a:rPr lang="en-US" sz="3500" dirty="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Over </a:t>
              </a:r>
              <a:r>
                <a:rPr lang="en-US" sz="3500" dirty="0" err="1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anticonceptie</a:t>
              </a:r>
              <a:endParaRPr lang="en-US" sz="35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CFA44270-B7C2-9499-51D5-780A743EA1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2844252"/>
              </p:ext>
            </p:extLst>
          </p:nvPr>
        </p:nvGraphicFramePr>
        <p:xfrm>
          <a:off x="7727934" y="975836"/>
          <a:ext cx="10102866" cy="8815862"/>
        </p:xfrm>
        <a:graphic>
          <a:graphicData uri="http://schemas.openxmlformats.org/drawingml/2006/table">
            <a:tbl>
              <a:tblPr firstRow="1" bandRow="1"/>
              <a:tblGrid>
                <a:gridCol w="5018339">
                  <a:extLst>
                    <a:ext uri="{9D8B030D-6E8A-4147-A177-3AD203B41FA5}">
                      <a16:colId xmlns:a16="http://schemas.microsoft.com/office/drawing/2014/main" val="1074656056"/>
                    </a:ext>
                  </a:extLst>
                </a:gridCol>
                <a:gridCol w="5084527">
                  <a:extLst>
                    <a:ext uri="{9D8B030D-6E8A-4147-A177-3AD203B41FA5}">
                      <a16:colId xmlns:a16="http://schemas.microsoft.com/office/drawing/2014/main" val="2943504222"/>
                    </a:ext>
                  </a:extLst>
                </a:gridCol>
              </a:tblGrid>
              <a:tr h="5923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r>
                        <a:rPr lang="nl-NL" sz="28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Feiten</a:t>
                      </a:r>
                    </a:p>
                  </a:txBody>
                  <a:tcPr marL="96481" marR="96481" marT="48241" marB="4824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690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r>
                        <a:rPr lang="nl-NL" sz="28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Fabels</a:t>
                      </a:r>
                    </a:p>
                  </a:txBody>
                  <a:tcPr marL="96481" marR="96481" marT="48241" marB="4824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690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2477406"/>
                  </a:ext>
                </a:extLst>
              </a:tr>
              <a:tr h="20384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r>
                        <a:rPr lang="nl-NL" sz="2200" b="1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Anticonceptie is zeer betrouwbaar</a:t>
                      </a:r>
                      <a:r>
                        <a:rPr lang="nl-NL" sz="22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als het correct wordt gebruikt. Bijvoorbeeld, de pil is 99% effectief bij correct gebruik.</a:t>
                      </a:r>
                    </a:p>
                  </a:txBody>
                  <a:tcPr marL="96481" marR="96481" marT="48241" marB="4824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r>
                        <a:rPr lang="nl-NL" sz="2200" b="1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De pil maakt je onvruchtbaar:</a:t>
                      </a:r>
                      <a:r>
                        <a:rPr lang="nl-NL" sz="220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Dit is niet waar. Na stoppen met de pil keert de vruchtbaarheid terug.</a:t>
                      </a:r>
                    </a:p>
                  </a:txBody>
                  <a:tcPr marL="96481" marR="96481" marT="48241" marB="4824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9585183"/>
                  </a:ext>
                </a:extLst>
              </a:tr>
              <a:tr h="20384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r>
                        <a:rPr lang="nl-NL" sz="2200" b="1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Noodanticonceptie is veilig:</a:t>
                      </a:r>
                      <a:r>
                        <a:rPr lang="nl-NL" sz="22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De morning-afterpil heeft geen langdurige gevolgen voor de vruchtbaarheid.</a:t>
                      </a:r>
                    </a:p>
                  </a:txBody>
                  <a:tcPr marL="96481" marR="96481" marT="48241" marB="4824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r>
                        <a:rPr lang="nl-NL" sz="2200" b="1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Je kunt niet zwanger worden tijdens borstvoeding:</a:t>
                      </a:r>
                      <a:r>
                        <a:rPr lang="nl-NL" sz="22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Dit is een mythe; borstvoeding is geen betrouwbare anticonceptiemethode.</a:t>
                      </a:r>
                    </a:p>
                  </a:txBody>
                  <a:tcPr marL="96481" marR="96481" marT="48241" marB="4824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1726449"/>
                  </a:ext>
                </a:extLst>
              </a:tr>
              <a:tr h="207330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r>
                        <a:rPr lang="nl-NL" sz="2200" b="1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Condooms beschermen tegen </a:t>
                      </a:r>
                      <a:r>
                        <a:rPr lang="nl-NL" sz="2200" b="1" dirty="0" err="1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SOA's</a:t>
                      </a:r>
                      <a:r>
                        <a:rPr lang="nl-NL" sz="22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én zwangerschap.</a:t>
                      </a:r>
                    </a:p>
                  </a:txBody>
                  <a:tcPr marL="96481" marR="96481" marT="48241" marB="4824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r>
                        <a:rPr lang="nl-NL" sz="2200" b="1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Natuurlijke methoden zijn net zo betrouwbaar:</a:t>
                      </a:r>
                      <a:r>
                        <a:rPr lang="nl-NL" sz="22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Hoewel natuurlijk, zijn ze minder effectief dan barrièremethoden of hormonale methoden.</a:t>
                      </a:r>
                    </a:p>
                  </a:txBody>
                  <a:tcPr marL="96481" marR="96481" marT="48241" marB="4824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3413042"/>
                  </a:ext>
                </a:extLst>
              </a:tr>
              <a:tr h="207330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r>
                        <a:rPr lang="nl-NL" sz="2200" b="1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Hormonale anticonceptie kan helpen tegen menstruatiepijn</a:t>
                      </a:r>
                      <a:r>
                        <a:rPr lang="nl-NL" sz="220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en het reguleren van onregelmatige cycli.</a:t>
                      </a:r>
                    </a:p>
                  </a:txBody>
                  <a:tcPr marL="96481" marR="96481" marT="48241" marB="4824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r>
                        <a:rPr lang="nl-NL" sz="2200" b="1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Anticonceptie veroorzaakt gewichtstoename:</a:t>
                      </a:r>
                      <a:r>
                        <a:rPr lang="nl-NL" sz="22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Voor de meeste methoden is dit een fabel. Gewichtstoename komt vaak door andere factoren</a:t>
                      </a:r>
                    </a:p>
                  </a:txBody>
                  <a:tcPr marL="96481" marR="96481" marT="48241" marB="4824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50349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79302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AF58009-C266-00A9-B3C4-19E171B428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12C200A5-592A-CFC7-B085-73586BA3C111}"/>
              </a:ext>
            </a:extLst>
          </p:cNvPr>
          <p:cNvSpPr txBox="1"/>
          <p:nvPr/>
        </p:nvSpPr>
        <p:spPr>
          <a:xfrm>
            <a:off x="7943244" y="1291397"/>
            <a:ext cx="9316056" cy="7675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</a:pPr>
            <a:endParaRPr lang="en-US" sz="4500" b="1" dirty="0">
              <a:solidFill>
                <a:srgbClr val="0000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9DC623F0-FD5A-01C4-4DC7-4F0A530F06DB}"/>
              </a:ext>
            </a:extLst>
          </p:cNvPr>
          <p:cNvSpPr txBox="1"/>
          <p:nvPr/>
        </p:nvSpPr>
        <p:spPr>
          <a:xfrm>
            <a:off x="7918145" y="1549363"/>
            <a:ext cx="9316056" cy="79573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Je </a:t>
            </a:r>
            <a:r>
              <a:rPr lang="en-US" sz="40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huisarts</a:t>
            </a:r>
            <a:endParaRPr lang="en-US" sz="4000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De GGD</a:t>
            </a: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Verloskundigen</a:t>
            </a:r>
            <a:endParaRPr lang="en-US" sz="4000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FIOM</a:t>
            </a:r>
          </a:p>
          <a:p>
            <a:pPr algn="l">
              <a:lnSpc>
                <a:spcPct val="150000"/>
              </a:lnSpc>
            </a:pPr>
            <a:endParaRPr lang="en-US" sz="4000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l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En online:</a:t>
            </a:r>
          </a:p>
          <a:p>
            <a:pPr algn="l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  <a:hlinkClick r:id="rId2"/>
              </a:rPr>
              <a:t>www.zanzu.nl</a:t>
            </a:r>
            <a:r>
              <a:rPr lang="en-US" sz="40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(in 16 </a:t>
            </a:r>
            <a:r>
              <a:rPr lang="en-US" sz="40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talen</a:t>
            </a:r>
            <a:r>
              <a:rPr lang="en-US" sz="40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)</a:t>
            </a:r>
          </a:p>
          <a:p>
            <a:pPr algn="l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  <a:hlinkClick r:id="rId3"/>
              </a:rPr>
              <a:t>www.Shkorey.nl</a:t>
            </a:r>
            <a:r>
              <a:rPr lang="en-US" sz="40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(in Tigrinya en </a:t>
            </a:r>
            <a:r>
              <a:rPr lang="en-US" sz="40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Arabisch</a:t>
            </a:r>
            <a:r>
              <a:rPr lang="en-US" sz="40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)</a:t>
            </a:r>
          </a:p>
          <a:p>
            <a:pPr algn="l">
              <a:lnSpc>
                <a:spcPts val="4759"/>
              </a:lnSpc>
            </a:pPr>
            <a:endParaRPr lang="en-US" sz="3399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7EE03EAE-9F82-F59C-9018-7E2DCDBC056F}"/>
              </a:ext>
            </a:extLst>
          </p:cNvPr>
          <p:cNvGrpSpPr/>
          <p:nvPr/>
        </p:nvGrpSpPr>
        <p:grpSpPr>
          <a:xfrm>
            <a:off x="-24829" y="0"/>
            <a:ext cx="6699234" cy="10287000"/>
            <a:chOff x="0" y="0"/>
            <a:chExt cx="1764407" cy="2709333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30A52625-7B48-74F9-84D2-DF686D744BAA}"/>
                </a:ext>
              </a:extLst>
            </p:cNvPr>
            <p:cNvSpPr/>
            <p:nvPr/>
          </p:nvSpPr>
          <p:spPr>
            <a:xfrm>
              <a:off x="0" y="0"/>
              <a:ext cx="1764407" cy="2709333"/>
            </a:xfrm>
            <a:custGeom>
              <a:avLst/>
              <a:gdLst/>
              <a:ahLst/>
              <a:cxnLst/>
              <a:rect l="l" t="t" r="r" b="b"/>
              <a:pathLst>
                <a:path w="1764407" h="2709333">
                  <a:moveTo>
                    <a:pt x="0" y="0"/>
                  </a:moveTo>
                  <a:lnTo>
                    <a:pt x="1764407" y="0"/>
                  </a:lnTo>
                  <a:lnTo>
                    <a:pt x="1764407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6666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EE51E5E4-5A38-740E-E71F-ED37105EE0D3}"/>
                </a:ext>
              </a:extLst>
            </p:cNvPr>
            <p:cNvSpPr txBox="1"/>
            <p:nvPr/>
          </p:nvSpPr>
          <p:spPr>
            <a:xfrm>
              <a:off x="0" y="-47625"/>
              <a:ext cx="1764407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>
            <a:extLst>
              <a:ext uri="{FF2B5EF4-FFF2-40B4-BE49-F238E27FC236}">
                <a16:creationId xmlns:a16="http://schemas.microsoft.com/office/drawing/2014/main" id="{37D63058-6E2F-8841-01D4-F4DC26A75A4A}"/>
              </a:ext>
            </a:extLst>
          </p:cNvPr>
          <p:cNvGrpSpPr/>
          <p:nvPr/>
        </p:nvGrpSpPr>
        <p:grpSpPr>
          <a:xfrm>
            <a:off x="1028700" y="975836"/>
            <a:ext cx="4666663" cy="3565079"/>
            <a:chOff x="0" y="-85725"/>
            <a:chExt cx="6222217" cy="4753439"/>
          </a:xfrm>
        </p:grpSpPr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F220EC2D-DB92-270B-1B77-033B89AF6CCE}"/>
                </a:ext>
              </a:extLst>
            </p:cNvPr>
            <p:cNvSpPr txBox="1"/>
            <p:nvPr/>
          </p:nvSpPr>
          <p:spPr>
            <a:xfrm>
              <a:off x="0" y="-85725"/>
              <a:ext cx="6222217" cy="47534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9600"/>
                </a:lnSpc>
              </a:pPr>
              <a:r>
                <a:rPr lang="en-US" sz="5000" b="1" dirty="0" err="1">
                  <a:solidFill>
                    <a:srgbClr val="66CC66"/>
                  </a:solidFill>
                  <a:latin typeface="Poppins Ultra-Bold"/>
                  <a:ea typeface="Poppins Ultra-Bold"/>
                  <a:cs typeface="Poppins Ultra-Bold"/>
                  <a:sym typeface="Poppins Ultra-Bold"/>
                </a:rPr>
                <a:t>Waar</a:t>
              </a:r>
              <a:r>
                <a:rPr lang="en-US" sz="5000" b="1" dirty="0">
                  <a:solidFill>
                    <a:srgbClr val="66CC66"/>
                  </a:solidFill>
                  <a:latin typeface="Poppins Ultra-Bold"/>
                  <a:ea typeface="Poppins Ultra-Bold"/>
                  <a:cs typeface="Poppins Ultra-Bold"/>
                  <a:sym typeface="Poppins Ultra-Bold"/>
                </a:rPr>
                <a:t> </a:t>
              </a:r>
              <a:r>
                <a:rPr lang="en-US" sz="5000" b="1" dirty="0" err="1">
                  <a:solidFill>
                    <a:srgbClr val="66CC66"/>
                  </a:solidFill>
                  <a:latin typeface="Poppins Ultra-Bold"/>
                  <a:ea typeface="Poppins Ultra-Bold"/>
                  <a:cs typeface="Poppins Ultra-Bold"/>
                  <a:sym typeface="Poppins Ultra-Bold"/>
                </a:rPr>
                <a:t>vind</a:t>
              </a:r>
              <a:r>
                <a:rPr lang="en-US" sz="5000" b="1" dirty="0">
                  <a:solidFill>
                    <a:srgbClr val="66CC66"/>
                  </a:solidFill>
                  <a:latin typeface="Poppins Ultra-Bold"/>
                  <a:ea typeface="Poppins Ultra-Bold"/>
                  <a:cs typeface="Poppins Ultra-Bold"/>
                  <a:sym typeface="Poppins Ultra-Bold"/>
                </a:rPr>
                <a:t> je </a:t>
              </a:r>
              <a:r>
                <a:rPr lang="en-US" sz="5000" b="1" dirty="0" err="1">
                  <a:solidFill>
                    <a:srgbClr val="66CC66"/>
                  </a:solidFill>
                  <a:latin typeface="Poppins Ultra-Bold"/>
                  <a:ea typeface="Poppins Ultra-Bold"/>
                  <a:cs typeface="Poppins Ultra-Bold"/>
                  <a:sym typeface="Poppins Ultra-Bold"/>
                </a:rPr>
                <a:t>goede</a:t>
              </a:r>
              <a:r>
                <a:rPr lang="en-US" sz="5000" b="1" dirty="0">
                  <a:solidFill>
                    <a:srgbClr val="66CC66"/>
                  </a:solidFill>
                  <a:latin typeface="Poppins Ultra-Bold"/>
                  <a:ea typeface="Poppins Ultra-Bold"/>
                  <a:cs typeface="Poppins Ultra-Bold"/>
                  <a:sym typeface="Poppins Ultra-Bold"/>
                </a:rPr>
                <a:t> </a:t>
              </a:r>
              <a:r>
                <a:rPr lang="en-US" sz="5000" b="1" dirty="0" err="1">
                  <a:solidFill>
                    <a:srgbClr val="66CC66"/>
                  </a:solidFill>
                  <a:latin typeface="Poppins Ultra-Bold"/>
                  <a:ea typeface="Poppins Ultra-Bold"/>
                  <a:cs typeface="Poppins Ultra-Bold"/>
                  <a:sym typeface="Poppins Ultra-Bold"/>
                </a:rPr>
                <a:t>informatie</a:t>
              </a:r>
              <a:r>
                <a:rPr lang="en-US" sz="5000" b="1" dirty="0">
                  <a:solidFill>
                    <a:srgbClr val="66CC66"/>
                  </a:solidFill>
                  <a:latin typeface="Poppins Ultra-Bold"/>
                  <a:ea typeface="Poppins Ultra-Bold"/>
                  <a:cs typeface="Poppins Ultra-Bold"/>
                  <a:sym typeface="Poppins Ultra-Bold"/>
                </a:rPr>
                <a:t>? </a:t>
              </a:r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8B818B1C-82AE-AFB5-8B1E-8B40ACD85DB3}"/>
                </a:ext>
              </a:extLst>
            </p:cNvPr>
            <p:cNvSpPr txBox="1"/>
            <p:nvPr/>
          </p:nvSpPr>
          <p:spPr>
            <a:xfrm>
              <a:off x="0" y="3572934"/>
              <a:ext cx="6222217" cy="718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endParaRPr lang="en-US" sz="35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17608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6117049-DBEF-C8FE-928A-784B6611D3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B0DAEADD-44A5-2A72-50B7-AF9293BEA5CB}"/>
              </a:ext>
            </a:extLst>
          </p:cNvPr>
          <p:cNvSpPr txBox="1"/>
          <p:nvPr/>
        </p:nvSpPr>
        <p:spPr>
          <a:xfrm>
            <a:off x="7711605" y="266700"/>
            <a:ext cx="9316056" cy="96026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indent="0">
              <a:buNone/>
            </a:pPr>
            <a:endParaRPr lang="nl-NL" sz="4800" b="1" dirty="0"/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l-NL" sz="4800" dirty="0"/>
              <a:t>Wat betekent anticonceptie voor jou?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l-NL" sz="4800" dirty="0"/>
              <a:t>Welke anticonceptiemethoden ken je?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l-NL" sz="4800" dirty="0"/>
              <a:t>Wat zijn voor jou belangrijke factoren bij het kiezen van een methode?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l-NL" sz="4800" dirty="0"/>
              <a:t>Heb je ooit twijfels of zorgen gehad over anticonceptie?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l-NL" sz="4800" dirty="0"/>
              <a:t>Wie of wat heeft invloed gehad op jouw keuzes?</a:t>
            </a:r>
          </a:p>
          <a:p>
            <a:endParaRPr lang="nl-NL" sz="4800" dirty="0"/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7A5E7B39-A004-F50D-1861-245B074FECC7}"/>
              </a:ext>
            </a:extLst>
          </p:cNvPr>
          <p:cNvGrpSpPr/>
          <p:nvPr/>
        </p:nvGrpSpPr>
        <p:grpSpPr>
          <a:xfrm>
            <a:off x="-24829" y="0"/>
            <a:ext cx="6699234" cy="10287000"/>
            <a:chOff x="0" y="0"/>
            <a:chExt cx="1764407" cy="2709333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CE53EBD8-116C-D422-4D9A-605E898A1682}"/>
                </a:ext>
              </a:extLst>
            </p:cNvPr>
            <p:cNvSpPr/>
            <p:nvPr/>
          </p:nvSpPr>
          <p:spPr>
            <a:xfrm>
              <a:off x="0" y="0"/>
              <a:ext cx="1764407" cy="2709333"/>
            </a:xfrm>
            <a:custGeom>
              <a:avLst/>
              <a:gdLst/>
              <a:ahLst/>
              <a:cxnLst/>
              <a:rect l="l" t="t" r="r" b="b"/>
              <a:pathLst>
                <a:path w="1764407" h="2709333">
                  <a:moveTo>
                    <a:pt x="0" y="0"/>
                  </a:moveTo>
                  <a:lnTo>
                    <a:pt x="1764407" y="0"/>
                  </a:lnTo>
                  <a:lnTo>
                    <a:pt x="1764407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6666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029740C7-B318-1477-7767-AB9B8F8AC8CD}"/>
                </a:ext>
              </a:extLst>
            </p:cNvPr>
            <p:cNvSpPr txBox="1"/>
            <p:nvPr/>
          </p:nvSpPr>
          <p:spPr>
            <a:xfrm>
              <a:off x="0" y="-47625"/>
              <a:ext cx="1764407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>
            <a:extLst>
              <a:ext uri="{FF2B5EF4-FFF2-40B4-BE49-F238E27FC236}">
                <a16:creationId xmlns:a16="http://schemas.microsoft.com/office/drawing/2014/main" id="{62CB7215-C760-6687-FFF6-C5845A9B9E81}"/>
              </a:ext>
            </a:extLst>
          </p:cNvPr>
          <p:cNvGrpSpPr/>
          <p:nvPr/>
        </p:nvGrpSpPr>
        <p:grpSpPr>
          <a:xfrm>
            <a:off x="1028700" y="975836"/>
            <a:ext cx="4666663" cy="3282603"/>
            <a:chOff x="0" y="-85725"/>
            <a:chExt cx="6222217" cy="4376804"/>
          </a:xfrm>
        </p:grpSpPr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2E7A192F-B112-EB47-F2CB-8347E72A90BC}"/>
                </a:ext>
              </a:extLst>
            </p:cNvPr>
            <p:cNvSpPr txBox="1"/>
            <p:nvPr/>
          </p:nvSpPr>
          <p:spPr>
            <a:xfrm>
              <a:off x="0" y="-85725"/>
              <a:ext cx="6222217" cy="16414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9600"/>
                </a:lnSpc>
              </a:pPr>
              <a:r>
                <a:rPr lang="en-US" sz="8000" b="1" dirty="0">
                  <a:solidFill>
                    <a:srgbClr val="66CC66"/>
                  </a:solidFill>
                  <a:latin typeface="Poppins Ultra-Bold"/>
                  <a:ea typeface="Poppins Ultra-Bold"/>
                  <a:cs typeface="Poppins Ultra-Bold"/>
                  <a:sym typeface="Poppins Ultra-Bold"/>
                </a:rPr>
                <a:t>Dialoog</a:t>
              </a:r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CDF9C746-1C16-DDB2-7E95-453257C66E42}"/>
                </a:ext>
              </a:extLst>
            </p:cNvPr>
            <p:cNvSpPr txBox="1"/>
            <p:nvPr/>
          </p:nvSpPr>
          <p:spPr>
            <a:xfrm>
              <a:off x="0" y="3572934"/>
              <a:ext cx="6222217" cy="718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endParaRPr lang="en-US" sz="35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706599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6A3DDBF-66C8-18DA-185D-1EFA31A9E8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D25A7DF2-E1EB-84CC-665D-32E8F28E0485}"/>
              </a:ext>
            </a:extLst>
          </p:cNvPr>
          <p:cNvSpPr txBox="1"/>
          <p:nvPr/>
        </p:nvSpPr>
        <p:spPr>
          <a:xfrm>
            <a:off x="7943244" y="1291397"/>
            <a:ext cx="9811356" cy="74154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nl-NL" sz="4800" dirty="0"/>
              <a:t>Inloop en kennismaking (30 min)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nl-NL" sz="4800" dirty="0"/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l-NL" sz="4800" dirty="0"/>
              <a:t>Film en napraten (45 min)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nl-NL" sz="4800" dirty="0"/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l-NL" sz="4800" dirty="0"/>
              <a:t>Bespreken van normen rond gezinsplanning en reproductieve gezondheid (45 min)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nl-NL" sz="4800" dirty="0"/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l-NL" sz="4800" dirty="0"/>
              <a:t>Afsluiting en vooruitblik workshop 2 </a:t>
            </a:r>
          </a:p>
          <a:p>
            <a:pPr algn="l">
              <a:lnSpc>
                <a:spcPts val="6299"/>
              </a:lnSpc>
            </a:pPr>
            <a:endParaRPr lang="en-US" sz="4500" b="1" dirty="0">
              <a:solidFill>
                <a:srgbClr val="0000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165B5999-09BC-5822-A13F-A9E42A9A530B}"/>
              </a:ext>
            </a:extLst>
          </p:cNvPr>
          <p:cNvGrpSpPr/>
          <p:nvPr/>
        </p:nvGrpSpPr>
        <p:grpSpPr>
          <a:xfrm>
            <a:off x="-24829" y="0"/>
            <a:ext cx="6699234" cy="10287000"/>
            <a:chOff x="0" y="0"/>
            <a:chExt cx="1764407" cy="2709333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CC117109-FEC7-26DE-A28D-9BCD74A18419}"/>
                </a:ext>
              </a:extLst>
            </p:cNvPr>
            <p:cNvSpPr/>
            <p:nvPr/>
          </p:nvSpPr>
          <p:spPr>
            <a:xfrm>
              <a:off x="0" y="0"/>
              <a:ext cx="1764407" cy="2709333"/>
            </a:xfrm>
            <a:custGeom>
              <a:avLst/>
              <a:gdLst/>
              <a:ahLst/>
              <a:cxnLst/>
              <a:rect l="l" t="t" r="r" b="b"/>
              <a:pathLst>
                <a:path w="1764407" h="2709333">
                  <a:moveTo>
                    <a:pt x="0" y="0"/>
                  </a:moveTo>
                  <a:lnTo>
                    <a:pt x="1764407" y="0"/>
                  </a:lnTo>
                  <a:lnTo>
                    <a:pt x="1764407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6666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C05A1C59-5E53-CFA2-6FFD-674CE71840E1}"/>
                </a:ext>
              </a:extLst>
            </p:cNvPr>
            <p:cNvSpPr txBox="1"/>
            <p:nvPr/>
          </p:nvSpPr>
          <p:spPr>
            <a:xfrm>
              <a:off x="0" y="-47625"/>
              <a:ext cx="1764407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>
            <a:extLst>
              <a:ext uri="{FF2B5EF4-FFF2-40B4-BE49-F238E27FC236}">
                <a16:creationId xmlns:a16="http://schemas.microsoft.com/office/drawing/2014/main" id="{06703BDF-2BC4-105B-1324-08EEE6C6598F}"/>
              </a:ext>
            </a:extLst>
          </p:cNvPr>
          <p:cNvGrpSpPr/>
          <p:nvPr/>
        </p:nvGrpSpPr>
        <p:grpSpPr>
          <a:xfrm>
            <a:off x="1028700" y="975836"/>
            <a:ext cx="4666663" cy="3282604"/>
            <a:chOff x="0" y="-85725"/>
            <a:chExt cx="6222217" cy="4376805"/>
          </a:xfrm>
        </p:grpSpPr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87A2A1F5-B346-0EC6-113F-A17F90D8A9C7}"/>
                </a:ext>
              </a:extLst>
            </p:cNvPr>
            <p:cNvSpPr txBox="1"/>
            <p:nvPr/>
          </p:nvSpPr>
          <p:spPr>
            <a:xfrm>
              <a:off x="0" y="-85725"/>
              <a:ext cx="6222217" cy="1460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9600"/>
                </a:lnSpc>
              </a:pPr>
              <a:r>
                <a:rPr lang="en-US" sz="4800" b="1" dirty="0">
                  <a:solidFill>
                    <a:srgbClr val="66CC66"/>
                  </a:solidFill>
                  <a:latin typeface="Poppins Ultra-Bold"/>
                  <a:ea typeface="Poppins Ultra-Bold"/>
                  <a:cs typeface="Poppins Ultra-Bold"/>
                  <a:sym typeface="Poppins Ultra-Bold"/>
                </a:rPr>
                <a:t>Programma</a:t>
              </a:r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1C522EBD-9DC6-064F-F224-31FA55F12AAD}"/>
                </a:ext>
              </a:extLst>
            </p:cNvPr>
            <p:cNvSpPr txBox="1"/>
            <p:nvPr/>
          </p:nvSpPr>
          <p:spPr>
            <a:xfrm>
              <a:off x="0" y="3572935"/>
              <a:ext cx="6222217" cy="718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r>
                <a:rPr lang="en-US" sz="3500" dirty="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Workshop 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686257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3" name="TextBox 3"/>
          <p:cNvSpPr txBox="1"/>
          <p:nvPr/>
        </p:nvSpPr>
        <p:spPr>
          <a:xfrm>
            <a:off x="1028700" y="790575"/>
            <a:ext cx="11387657" cy="2462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600"/>
              </a:lnSpc>
            </a:pPr>
            <a:r>
              <a:rPr lang="en-US" sz="8000" b="1" dirty="0" err="1">
                <a:solidFill>
                  <a:srgbClr val="FFFFFF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Reflectie</a:t>
            </a:r>
            <a:r>
              <a:rPr lang="en-US" sz="8000" b="1" dirty="0">
                <a:solidFill>
                  <a:srgbClr val="FFFFFF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 op de workshops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5037BF9-0E2B-68D5-3401-722DA4FBDB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CCA7AAE0-2843-E414-CFDB-DA9762EF3F41}"/>
              </a:ext>
            </a:extLst>
          </p:cNvPr>
          <p:cNvSpPr txBox="1"/>
          <p:nvPr/>
        </p:nvSpPr>
        <p:spPr>
          <a:xfrm>
            <a:off x="7943244" y="1291397"/>
            <a:ext cx="9582756" cy="5437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nl-NL" sz="40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Samenvatting</a:t>
            </a:r>
            <a:r>
              <a:rPr lang="nl-NL" sz="4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belangrijke punten</a:t>
            </a:r>
          </a:p>
          <a:p>
            <a:pPr>
              <a:lnSpc>
                <a:spcPct val="150000"/>
              </a:lnSpc>
            </a:pPr>
            <a:endParaRPr lang="nl-NL" sz="4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nl-NL" sz="40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Aanbod nazorg</a:t>
            </a:r>
          </a:p>
          <a:p>
            <a:pPr lvl="1">
              <a:lnSpc>
                <a:spcPct val="150000"/>
              </a:lnSpc>
            </a:pPr>
            <a:r>
              <a:rPr lang="nl-NL" sz="4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Mogelijkheid één-op-één gesprek bij   vragen</a:t>
            </a:r>
          </a:p>
          <a:p>
            <a:pPr lvl="1">
              <a:lnSpc>
                <a:spcPct val="150000"/>
              </a:lnSpc>
            </a:pPr>
            <a:r>
              <a:rPr lang="nl-NL" sz="4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Nazorg is beschikbaar</a:t>
            </a: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105D1074-404E-8BE6-3BD7-E8D496BA8B6D}"/>
              </a:ext>
            </a:extLst>
          </p:cNvPr>
          <p:cNvSpPr txBox="1"/>
          <p:nvPr/>
        </p:nvSpPr>
        <p:spPr>
          <a:xfrm>
            <a:off x="7943244" y="5881563"/>
            <a:ext cx="9316056" cy="570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9C5148C5-0A59-BFE0-67EC-79DF4581D3BA}"/>
              </a:ext>
            </a:extLst>
          </p:cNvPr>
          <p:cNvGrpSpPr/>
          <p:nvPr/>
        </p:nvGrpSpPr>
        <p:grpSpPr>
          <a:xfrm>
            <a:off x="-24829" y="0"/>
            <a:ext cx="6699234" cy="10287000"/>
            <a:chOff x="0" y="0"/>
            <a:chExt cx="1764407" cy="2709333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CA2DA70A-8A40-E26F-3902-A1EF88819B09}"/>
                </a:ext>
              </a:extLst>
            </p:cNvPr>
            <p:cNvSpPr/>
            <p:nvPr/>
          </p:nvSpPr>
          <p:spPr>
            <a:xfrm>
              <a:off x="0" y="0"/>
              <a:ext cx="1764407" cy="2709333"/>
            </a:xfrm>
            <a:custGeom>
              <a:avLst/>
              <a:gdLst/>
              <a:ahLst/>
              <a:cxnLst/>
              <a:rect l="l" t="t" r="r" b="b"/>
              <a:pathLst>
                <a:path w="1764407" h="2709333">
                  <a:moveTo>
                    <a:pt x="0" y="0"/>
                  </a:moveTo>
                  <a:lnTo>
                    <a:pt x="1764407" y="0"/>
                  </a:lnTo>
                  <a:lnTo>
                    <a:pt x="1764407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6666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EC3C8851-11E9-0F90-A4A4-C99E7616E8E2}"/>
                </a:ext>
              </a:extLst>
            </p:cNvPr>
            <p:cNvSpPr txBox="1"/>
            <p:nvPr/>
          </p:nvSpPr>
          <p:spPr>
            <a:xfrm>
              <a:off x="0" y="-47625"/>
              <a:ext cx="1764407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>
            <a:extLst>
              <a:ext uri="{FF2B5EF4-FFF2-40B4-BE49-F238E27FC236}">
                <a16:creationId xmlns:a16="http://schemas.microsoft.com/office/drawing/2014/main" id="{7FC0F3C8-7EC2-4237-E4B0-E4A0C621FCCE}"/>
              </a:ext>
            </a:extLst>
          </p:cNvPr>
          <p:cNvGrpSpPr/>
          <p:nvPr/>
        </p:nvGrpSpPr>
        <p:grpSpPr>
          <a:xfrm>
            <a:off x="1028700" y="975836"/>
            <a:ext cx="4666663" cy="3282603"/>
            <a:chOff x="0" y="-85725"/>
            <a:chExt cx="6222217" cy="4376804"/>
          </a:xfrm>
        </p:grpSpPr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D6CA58A1-252D-579D-4DC2-9525D3639B0F}"/>
                </a:ext>
              </a:extLst>
            </p:cNvPr>
            <p:cNvSpPr txBox="1"/>
            <p:nvPr/>
          </p:nvSpPr>
          <p:spPr>
            <a:xfrm>
              <a:off x="0" y="-85725"/>
              <a:ext cx="6222217" cy="14704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9600"/>
                </a:lnSpc>
              </a:pPr>
              <a:r>
                <a:rPr lang="en-US" sz="5000" b="1" dirty="0" err="1">
                  <a:solidFill>
                    <a:srgbClr val="66CC66"/>
                  </a:solidFill>
                  <a:latin typeface="Poppins Ultra-Bold"/>
                  <a:ea typeface="Poppins Ultra-Bold"/>
                  <a:cs typeface="Poppins Ultra-Bold"/>
                  <a:sym typeface="Poppins Ultra-Bold"/>
                </a:rPr>
                <a:t>Afsluiting</a:t>
              </a:r>
              <a:endParaRPr lang="en-US" sz="5000" b="1" dirty="0">
                <a:solidFill>
                  <a:srgbClr val="66CC66"/>
                </a:solidFill>
                <a:latin typeface="Poppins Ultra-Bold"/>
                <a:ea typeface="Poppins Ultra-Bold"/>
                <a:cs typeface="Poppins Ultra-Bold"/>
                <a:sym typeface="Poppins Ultra-Bold"/>
              </a:endParaRPr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4EE3444A-FEB5-7E6F-BC3D-93D50ABE7612}"/>
                </a:ext>
              </a:extLst>
            </p:cNvPr>
            <p:cNvSpPr txBox="1"/>
            <p:nvPr/>
          </p:nvSpPr>
          <p:spPr>
            <a:xfrm>
              <a:off x="0" y="3572934"/>
              <a:ext cx="6222217" cy="718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endParaRPr lang="en-US" sz="35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AF384237-48ED-2D92-F978-B6455C92CE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8942" y="4093894"/>
            <a:ext cx="713294" cy="11217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3E87694-AACC-5B80-E531-E8B02E482B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3811" y="5833887"/>
            <a:ext cx="658425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6357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658" r="-17234" b="-23198"/>
            </a:stretch>
          </a:blipFill>
        </p:spPr>
        <p:txBody>
          <a:bodyPr/>
          <a:lstStyle/>
          <a:p>
            <a:endParaRPr lang="nl-NL"/>
          </a:p>
        </p:txBody>
      </p:sp>
      <p:grpSp>
        <p:nvGrpSpPr>
          <p:cNvPr id="3" name="Group 3"/>
          <p:cNvGrpSpPr/>
          <p:nvPr/>
        </p:nvGrpSpPr>
        <p:grpSpPr>
          <a:xfrm>
            <a:off x="0" y="9169192"/>
            <a:ext cx="18288000" cy="1117808"/>
            <a:chOff x="0" y="0"/>
            <a:chExt cx="4816593" cy="29440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94402"/>
            </a:xfrm>
            <a:custGeom>
              <a:avLst/>
              <a:gdLst/>
              <a:ahLst/>
              <a:cxnLst/>
              <a:rect l="l" t="t" r="r" b="b"/>
              <a:pathLst>
                <a:path w="4816592" h="294402">
                  <a:moveTo>
                    <a:pt x="0" y="0"/>
                  </a:moveTo>
                  <a:lnTo>
                    <a:pt x="4816592" y="0"/>
                  </a:lnTo>
                  <a:lnTo>
                    <a:pt x="4816592" y="294402"/>
                  </a:lnTo>
                  <a:lnTo>
                    <a:pt x="0" y="29440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816593" cy="3420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24829" y="0"/>
            <a:ext cx="6699234" cy="9169192"/>
            <a:chOff x="0" y="0"/>
            <a:chExt cx="1764407" cy="241493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764407" cy="2414931"/>
            </a:xfrm>
            <a:custGeom>
              <a:avLst/>
              <a:gdLst/>
              <a:ahLst/>
              <a:cxnLst/>
              <a:rect l="l" t="t" r="r" b="b"/>
              <a:pathLst>
                <a:path w="1764407" h="2414931">
                  <a:moveTo>
                    <a:pt x="0" y="0"/>
                  </a:moveTo>
                  <a:lnTo>
                    <a:pt x="1764407" y="0"/>
                  </a:lnTo>
                  <a:lnTo>
                    <a:pt x="1764407" y="2414931"/>
                  </a:lnTo>
                  <a:lnTo>
                    <a:pt x="0" y="2414931"/>
                  </a:lnTo>
                  <a:close/>
                </a:path>
              </a:pathLst>
            </a:custGeom>
            <a:solidFill>
              <a:srgbClr val="006666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1764407" cy="24625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28700" y="964406"/>
            <a:ext cx="4666663" cy="4501803"/>
            <a:chOff x="0" y="-85725"/>
            <a:chExt cx="6222217" cy="6002404"/>
          </a:xfrm>
        </p:grpSpPr>
        <p:sp>
          <p:nvSpPr>
            <p:cNvPr id="10" name="TextBox 10"/>
            <p:cNvSpPr txBox="1"/>
            <p:nvPr/>
          </p:nvSpPr>
          <p:spPr>
            <a:xfrm>
              <a:off x="0" y="-85725"/>
              <a:ext cx="6222217" cy="4962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9600"/>
                </a:lnSpc>
              </a:pPr>
              <a:r>
                <a:rPr lang="en-US" sz="8000" b="1">
                  <a:solidFill>
                    <a:srgbClr val="66CC66"/>
                  </a:solidFill>
                  <a:latin typeface="Poppins Ultra-Bold"/>
                  <a:ea typeface="Poppins Ultra-Bold"/>
                  <a:cs typeface="Poppins Ultra-Bold"/>
                  <a:sym typeface="Poppins Ultra-Bold"/>
                </a:rPr>
                <a:t>Bedankt voor jullie tijd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5198534"/>
              <a:ext cx="6222217" cy="718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endParaRPr lang="en-US" sz="35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12" name="Freeform 12"/>
          <p:cNvSpPr/>
          <p:nvPr/>
        </p:nvSpPr>
        <p:spPr>
          <a:xfrm>
            <a:off x="6674405" y="9206017"/>
            <a:ext cx="11613595" cy="1080983"/>
          </a:xfrm>
          <a:custGeom>
            <a:avLst/>
            <a:gdLst/>
            <a:ahLst/>
            <a:cxnLst/>
            <a:rect l="l" t="t" r="r" b="b"/>
            <a:pathLst>
              <a:path w="11613595" h="1080983">
                <a:moveTo>
                  <a:pt x="0" y="0"/>
                </a:moveTo>
                <a:lnTo>
                  <a:pt x="11613595" y="0"/>
                </a:lnTo>
                <a:lnTo>
                  <a:pt x="11613595" y="1080983"/>
                </a:lnTo>
                <a:lnTo>
                  <a:pt x="0" y="10809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703" b="-1703"/>
            </a:stretch>
          </a:blipFill>
        </p:spPr>
        <p:txBody>
          <a:bodyPr/>
          <a:lstStyle/>
          <a:p>
            <a:endParaRPr lang="nl-NL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80CE8EC-B9D4-4D65-DC93-FEBAAD79CF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1771" y="9410492"/>
            <a:ext cx="6700085" cy="72310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8FA1B2-5761-0A32-4394-3A368827A1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AB9C92FE-64AF-1F6C-A137-4B42C2B76B67}"/>
              </a:ext>
            </a:extLst>
          </p:cNvPr>
          <p:cNvSpPr txBox="1"/>
          <p:nvPr/>
        </p:nvSpPr>
        <p:spPr>
          <a:xfrm>
            <a:off x="7943244" y="1291397"/>
            <a:ext cx="9811356" cy="71691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nl-NL" sz="4800" b="1" dirty="0"/>
              <a:t>Wat spreken we af? </a:t>
            </a:r>
          </a:p>
          <a:p>
            <a:endParaRPr lang="nl-NL" sz="4800" b="1" dirty="0">
              <a:solidFill>
                <a:srgbClr val="0000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571500" indent="-5715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nl-NL" sz="3800" b="0" i="0" u="none" strike="noStrike" baseline="0" dirty="0">
                <a:latin typeface="Roboto-Regular"/>
              </a:rPr>
              <a:t>Respecteren van verschillen</a:t>
            </a:r>
          </a:p>
          <a:p>
            <a:pPr marL="571500" indent="-5715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nl-NL" sz="3800" b="0" i="0" u="none" strike="noStrike" baseline="0" dirty="0">
                <a:latin typeface="Roboto-Regular"/>
              </a:rPr>
              <a:t>Elkaar laten uitpraten</a:t>
            </a:r>
          </a:p>
          <a:p>
            <a:pPr marL="571500" indent="-5715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nl-NL" sz="3800" b="0" i="0" u="none" strike="noStrike" baseline="0" dirty="0">
                <a:latin typeface="Roboto-Regular"/>
              </a:rPr>
              <a:t>Niet doorpraten wat er aan persoonlijke ervaringen verteld wordt in de groep</a:t>
            </a:r>
          </a:p>
          <a:p>
            <a:pPr marL="571500" indent="-5715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nl-NL" sz="3800" dirty="0">
                <a:solidFill>
                  <a:srgbClr val="000000"/>
                </a:solidFill>
                <a:latin typeface="Roboto-Regular"/>
                <a:ea typeface="Poppins Medium"/>
                <a:cs typeface="Poppins Medium"/>
                <a:sym typeface="Poppins Medium"/>
              </a:rPr>
              <a:t>…..</a:t>
            </a:r>
            <a:endParaRPr lang="en-US" sz="3800" b="1" dirty="0">
              <a:solidFill>
                <a:srgbClr val="0000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F36AC4E8-EA55-37F0-2AB9-8669274F2318}"/>
              </a:ext>
            </a:extLst>
          </p:cNvPr>
          <p:cNvGrpSpPr/>
          <p:nvPr/>
        </p:nvGrpSpPr>
        <p:grpSpPr>
          <a:xfrm>
            <a:off x="-24829" y="0"/>
            <a:ext cx="6699234" cy="10287000"/>
            <a:chOff x="0" y="0"/>
            <a:chExt cx="1764407" cy="2709333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9B667560-5F60-1D7A-2CCB-B874D7A68FE9}"/>
                </a:ext>
              </a:extLst>
            </p:cNvPr>
            <p:cNvSpPr/>
            <p:nvPr/>
          </p:nvSpPr>
          <p:spPr>
            <a:xfrm>
              <a:off x="0" y="0"/>
              <a:ext cx="1764407" cy="2709333"/>
            </a:xfrm>
            <a:custGeom>
              <a:avLst/>
              <a:gdLst/>
              <a:ahLst/>
              <a:cxnLst/>
              <a:rect l="l" t="t" r="r" b="b"/>
              <a:pathLst>
                <a:path w="1764407" h="2709333">
                  <a:moveTo>
                    <a:pt x="0" y="0"/>
                  </a:moveTo>
                  <a:lnTo>
                    <a:pt x="1764407" y="0"/>
                  </a:lnTo>
                  <a:lnTo>
                    <a:pt x="1764407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6666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2BFDD6CC-18F1-8180-5A80-AE0554B148E2}"/>
                </a:ext>
              </a:extLst>
            </p:cNvPr>
            <p:cNvSpPr txBox="1"/>
            <p:nvPr/>
          </p:nvSpPr>
          <p:spPr>
            <a:xfrm>
              <a:off x="0" y="-47625"/>
              <a:ext cx="1764407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>
            <a:extLst>
              <a:ext uri="{FF2B5EF4-FFF2-40B4-BE49-F238E27FC236}">
                <a16:creationId xmlns:a16="http://schemas.microsoft.com/office/drawing/2014/main" id="{7CE74D8A-DB33-0C7F-C9C0-6AAC3D25EBF9}"/>
              </a:ext>
            </a:extLst>
          </p:cNvPr>
          <p:cNvGrpSpPr/>
          <p:nvPr/>
        </p:nvGrpSpPr>
        <p:grpSpPr>
          <a:xfrm>
            <a:off x="1028700" y="975836"/>
            <a:ext cx="4666663" cy="3282604"/>
            <a:chOff x="0" y="-85725"/>
            <a:chExt cx="6222217" cy="4376805"/>
          </a:xfrm>
        </p:grpSpPr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D33049F2-13A2-5359-FAA0-47385E7D858D}"/>
                </a:ext>
              </a:extLst>
            </p:cNvPr>
            <p:cNvSpPr txBox="1"/>
            <p:nvPr/>
          </p:nvSpPr>
          <p:spPr>
            <a:xfrm>
              <a:off x="0" y="-85725"/>
              <a:ext cx="6222217" cy="31023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9600"/>
                </a:lnSpc>
              </a:pPr>
              <a:r>
                <a:rPr lang="en-US" sz="4800" b="1" dirty="0">
                  <a:solidFill>
                    <a:srgbClr val="66CC66"/>
                  </a:solidFill>
                  <a:latin typeface="Poppins Ultra-Bold"/>
                  <a:ea typeface="Poppins Ultra-Bold"/>
                  <a:cs typeface="Poppins Ultra-Bold"/>
                  <a:sym typeface="Poppins Ultra-Bold"/>
                </a:rPr>
                <a:t>Safe Space regels</a:t>
              </a:r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58A70A59-5836-46C6-C084-7DE1B7A341E5}"/>
                </a:ext>
              </a:extLst>
            </p:cNvPr>
            <p:cNvSpPr txBox="1"/>
            <p:nvPr/>
          </p:nvSpPr>
          <p:spPr>
            <a:xfrm>
              <a:off x="0" y="3572935"/>
              <a:ext cx="6222217" cy="718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endParaRPr lang="en-US" sz="35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35363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591069" y="1028700"/>
            <a:ext cx="15105862" cy="8510345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642725" y="541476"/>
            <a:ext cx="4547094" cy="1168127"/>
            <a:chOff x="0" y="0"/>
            <a:chExt cx="6062792" cy="1557503"/>
          </a:xfrm>
        </p:grpSpPr>
        <p:grpSp>
          <p:nvGrpSpPr>
            <p:cNvPr id="4" name="Group 4"/>
            <p:cNvGrpSpPr/>
            <p:nvPr/>
          </p:nvGrpSpPr>
          <p:grpSpPr>
            <a:xfrm>
              <a:off x="2895137" y="0"/>
              <a:ext cx="3167655" cy="1051062"/>
              <a:chOff x="0" y="0"/>
              <a:chExt cx="625710" cy="207617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625710" cy="207617"/>
              </a:xfrm>
              <a:custGeom>
                <a:avLst/>
                <a:gdLst/>
                <a:ahLst/>
                <a:cxnLst/>
                <a:rect l="l" t="t" r="r" b="b"/>
                <a:pathLst>
                  <a:path w="625710" h="207617">
                    <a:moveTo>
                      <a:pt x="0" y="0"/>
                    </a:moveTo>
                    <a:lnTo>
                      <a:pt x="625710" y="0"/>
                    </a:lnTo>
                    <a:lnTo>
                      <a:pt x="625710" y="207617"/>
                    </a:lnTo>
                    <a:lnTo>
                      <a:pt x="0" y="207617"/>
                    </a:lnTo>
                    <a:close/>
                  </a:path>
                </a:pathLst>
              </a:custGeom>
              <a:solidFill>
                <a:srgbClr val="65CC66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47625"/>
                <a:ext cx="625710" cy="2552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7" name="Freeform 7"/>
            <p:cNvSpPr/>
            <p:nvPr/>
          </p:nvSpPr>
          <p:spPr>
            <a:xfrm>
              <a:off x="0" y="0"/>
              <a:ext cx="3149362" cy="1557503"/>
            </a:xfrm>
            <a:custGeom>
              <a:avLst/>
              <a:gdLst/>
              <a:ahLst/>
              <a:cxnLst/>
              <a:rect l="l" t="t" r="r" b="b"/>
              <a:pathLst>
                <a:path w="3149362" h="1557503">
                  <a:moveTo>
                    <a:pt x="0" y="0"/>
                  </a:moveTo>
                  <a:lnTo>
                    <a:pt x="3149362" y="0"/>
                  </a:lnTo>
                  <a:lnTo>
                    <a:pt x="3149362" y="1557503"/>
                  </a:lnTo>
                  <a:lnTo>
                    <a:pt x="0" y="15575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894327" y="733745"/>
            <a:ext cx="4087490" cy="39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07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99" b="1" i="0" u="none" strike="noStrike" kern="1200" cap="none" spc="0" normalizeH="0" baseline="0" noProof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Poppins Heavy"/>
                <a:ea typeface="Poppins Heavy"/>
                <a:cs typeface="Poppins Heavy"/>
                <a:sym typeface="Poppins Heavy"/>
              </a:rPr>
              <a:t>Film : Nieuwe Perspectieven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73CB413-7B19-5ACD-3F6E-4B624ACBFA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91070" y="1709603"/>
            <a:ext cx="15105862" cy="789803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12A5189-61EF-4F38-68C5-CAECD2D068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2B621B83-00CD-DD01-449E-C002F58F8DEA}"/>
              </a:ext>
            </a:extLst>
          </p:cNvPr>
          <p:cNvSpPr txBox="1"/>
          <p:nvPr/>
        </p:nvSpPr>
        <p:spPr>
          <a:xfrm>
            <a:off x="7943244" y="1291397"/>
            <a:ext cx="9316056" cy="96314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4800" dirty="0"/>
              <a:t>Wat vonden jullie van de film? Herken je bepaalde thema’s? </a:t>
            </a:r>
          </a:p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4800" dirty="0"/>
              <a:t>Hoe ga je om met familie rondom kinderen/zwangerschap?</a:t>
            </a:r>
          </a:p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4800" dirty="0"/>
              <a:t>Durf je met de huisarts te praten over anticonceptie?</a:t>
            </a:r>
          </a:p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4800" dirty="0"/>
              <a:t>Hoe is het om zonder familie je kinderen op te voeden?</a:t>
            </a:r>
          </a:p>
          <a:p>
            <a:pPr algn="l">
              <a:lnSpc>
                <a:spcPts val="6299"/>
              </a:lnSpc>
            </a:pPr>
            <a:endParaRPr lang="en-US" sz="4500" b="1" dirty="0">
              <a:solidFill>
                <a:srgbClr val="0000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B6C92B84-F03C-B0A0-1BB7-83736B8B002B}"/>
              </a:ext>
            </a:extLst>
          </p:cNvPr>
          <p:cNvGrpSpPr/>
          <p:nvPr/>
        </p:nvGrpSpPr>
        <p:grpSpPr>
          <a:xfrm>
            <a:off x="-24829" y="0"/>
            <a:ext cx="6699234" cy="10287000"/>
            <a:chOff x="0" y="0"/>
            <a:chExt cx="1764407" cy="2709333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6FD92F50-A0B8-BD8F-8A66-52BC57B1CD75}"/>
                </a:ext>
              </a:extLst>
            </p:cNvPr>
            <p:cNvSpPr/>
            <p:nvPr/>
          </p:nvSpPr>
          <p:spPr>
            <a:xfrm>
              <a:off x="0" y="0"/>
              <a:ext cx="1764407" cy="2709333"/>
            </a:xfrm>
            <a:custGeom>
              <a:avLst/>
              <a:gdLst/>
              <a:ahLst/>
              <a:cxnLst/>
              <a:rect l="l" t="t" r="r" b="b"/>
              <a:pathLst>
                <a:path w="1764407" h="2709333">
                  <a:moveTo>
                    <a:pt x="0" y="0"/>
                  </a:moveTo>
                  <a:lnTo>
                    <a:pt x="1764407" y="0"/>
                  </a:lnTo>
                  <a:lnTo>
                    <a:pt x="1764407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6666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056B479E-207E-BFDC-DDCA-C8BD0D62C85E}"/>
                </a:ext>
              </a:extLst>
            </p:cNvPr>
            <p:cNvSpPr txBox="1"/>
            <p:nvPr/>
          </p:nvSpPr>
          <p:spPr>
            <a:xfrm>
              <a:off x="0" y="-47625"/>
              <a:ext cx="1764407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>
            <a:extLst>
              <a:ext uri="{FF2B5EF4-FFF2-40B4-BE49-F238E27FC236}">
                <a16:creationId xmlns:a16="http://schemas.microsoft.com/office/drawing/2014/main" id="{5ADE2203-ED6E-2D80-DCA7-80AA54888232}"/>
              </a:ext>
            </a:extLst>
          </p:cNvPr>
          <p:cNvGrpSpPr/>
          <p:nvPr/>
        </p:nvGrpSpPr>
        <p:grpSpPr>
          <a:xfrm>
            <a:off x="1028700" y="975836"/>
            <a:ext cx="4666663" cy="3282603"/>
            <a:chOff x="0" y="-85725"/>
            <a:chExt cx="6222217" cy="4376804"/>
          </a:xfrm>
        </p:grpSpPr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231E74CD-4AEF-F24F-30DF-83C7A2519A75}"/>
                </a:ext>
              </a:extLst>
            </p:cNvPr>
            <p:cNvSpPr txBox="1"/>
            <p:nvPr/>
          </p:nvSpPr>
          <p:spPr>
            <a:xfrm>
              <a:off x="0" y="-85725"/>
              <a:ext cx="6222217" cy="31119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9600"/>
                </a:lnSpc>
              </a:pPr>
              <a:r>
                <a:rPr lang="en-US" sz="5000" b="1" dirty="0" err="1">
                  <a:solidFill>
                    <a:srgbClr val="66CC66"/>
                  </a:solidFill>
                  <a:latin typeface="Poppins Ultra-Bold"/>
                  <a:ea typeface="Poppins Ultra-Bold"/>
                  <a:cs typeface="Poppins Ultra-Bold"/>
                  <a:sym typeface="Poppins Ultra-Bold"/>
                </a:rPr>
                <a:t>Napraten</a:t>
              </a:r>
              <a:r>
                <a:rPr lang="en-US" sz="5000" b="1" dirty="0">
                  <a:solidFill>
                    <a:srgbClr val="66CC66"/>
                  </a:solidFill>
                  <a:latin typeface="Poppins Ultra-Bold"/>
                  <a:ea typeface="Poppins Ultra-Bold"/>
                  <a:cs typeface="Poppins Ultra-Bold"/>
                  <a:sym typeface="Poppins Ultra-Bold"/>
                </a:rPr>
                <a:t> over de film</a:t>
              </a:r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331693C4-B643-599E-3D67-4E0D1280BB99}"/>
                </a:ext>
              </a:extLst>
            </p:cNvPr>
            <p:cNvSpPr txBox="1"/>
            <p:nvPr/>
          </p:nvSpPr>
          <p:spPr>
            <a:xfrm>
              <a:off x="0" y="3572934"/>
              <a:ext cx="6222217" cy="718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endParaRPr lang="en-US" sz="35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82045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and a baby lying on a bed&#10;&#10;AI-generated content may be incorrect.">
            <a:extLst>
              <a:ext uri="{FF2B5EF4-FFF2-40B4-BE49-F238E27FC236}">
                <a16:creationId xmlns:a16="http://schemas.microsoft.com/office/drawing/2014/main" id="{4577209A-3B1D-6606-2D81-6FD6EE067E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6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0914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165868-C7DB-610A-E4B6-E7F7C21855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A1366E0D-6001-9D71-C47C-218FB8FD0597}"/>
              </a:ext>
            </a:extLst>
          </p:cNvPr>
          <p:cNvSpPr txBox="1"/>
          <p:nvPr/>
        </p:nvSpPr>
        <p:spPr>
          <a:xfrm>
            <a:off x="7943244" y="1291397"/>
            <a:ext cx="9811356" cy="41549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500" dirty="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Dank voor de </a:t>
            </a:r>
            <a:r>
              <a:rPr lang="en-US" sz="4500" dirty="0" err="1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aandacht</a:t>
            </a:r>
            <a:r>
              <a:rPr lang="en-US" sz="4500" dirty="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en </a:t>
            </a:r>
            <a:r>
              <a:rPr lang="en-US" sz="4500" dirty="0" err="1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openheid</a:t>
            </a:r>
            <a:r>
              <a:rPr lang="en-US" sz="4500" dirty="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.</a:t>
            </a:r>
          </a:p>
          <a:p>
            <a:endParaRPr lang="en-US" sz="4500" b="1" dirty="0">
              <a:solidFill>
                <a:srgbClr val="0000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endParaRPr lang="en-US" sz="4500" b="1" dirty="0">
              <a:solidFill>
                <a:srgbClr val="0000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r>
              <a:rPr lang="en-US" sz="4500" b="1" dirty="0" err="1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Graag</a:t>
            </a:r>
            <a:r>
              <a:rPr lang="en-US" sz="4500" b="1" dirty="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tot de </a:t>
            </a:r>
            <a:r>
              <a:rPr lang="en-US" sz="4500" b="1" dirty="0" err="1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volgende</a:t>
            </a:r>
            <a:r>
              <a:rPr lang="en-US" sz="4500" b="1" dirty="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4500" b="1" dirty="0" err="1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bijeenkomst</a:t>
            </a:r>
            <a:r>
              <a:rPr lang="en-US" sz="4500" b="1" dirty="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!</a:t>
            </a:r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6BFD51A0-E2AE-C2C7-A337-5F2A8BE89EE0}"/>
              </a:ext>
            </a:extLst>
          </p:cNvPr>
          <p:cNvGrpSpPr/>
          <p:nvPr/>
        </p:nvGrpSpPr>
        <p:grpSpPr>
          <a:xfrm>
            <a:off x="1438" y="6470"/>
            <a:ext cx="6699234" cy="10287000"/>
            <a:chOff x="0" y="0"/>
            <a:chExt cx="1764407" cy="2709333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36DCCB5F-4CD9-3528-62A4-6EAEF4E2A392}"/>
                </a:ext>
              </a:extLst>
            </p:cNvPr>
            <p:cNvSpPr/>
            <p:nvPr/>
          </p:nvSpPr>
          <p:spPr>
            <a:xfrm>
              <a:off x="0" y="0"/>
              <a:ext cx="1764407" cy="2709333"/>
            </a:xfrm>
            <a:custGeom>
              <a:avLst/>
              <a:gdLst/>
              <a:ahLst/>
              <a:cxnLst/>
              <a:rect l="l" t="t" r="r" b="b"/>
              <a:pathLst>
                <a:path w="1764407" h="2709333">
                  <a:moveTo>
                    <a:pt x="0" y="0"/>
                  </a:moveTo>
                  <a:lnTo>
                    <a:pt x="1764407" y="0"/>
                  </a:lnTo>
                  <a:lnTo>
                    <a:pt x="1764407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6666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D6FCC97F-AEDF-D2C0-55F4-4F752961AD77}"/>
                </a:ext>
              </a:extLst>
            </p:cNvPr>
            <p:cNvSpPr txBox="1"/>
            <p:nvPr/>
          </p:nvSpPr>
          <p:spPr>
            <a:xfrm>
              <a:off x="0" y="-47625"/>
              <a:ext cx="1764407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>
            <a:extLst>
              <a:ext uri="{FF2B5EF4-FFF2-40B4-BE49-F238E27FC236}">
                <a16:creationId xmlns:a16="http://schemas.microsoft.com/office/drawing/2014/main" id="{1FAFE0EA-D445-7909-7B50-F00C19BC47E7}"/>
              </a:ext>
            </a:extLst>
          </p:cNvPr>
          <p:cNvGrpSpPr/>
          <p:nvPr/>
        </p:nvGrpSpPr>
        <p:grpSpPr>
          <a:xfrm>
            <a:off x="1028700" y="975836"/>
            <a:ext cx="4666663" cy="3282604"/>
            <a:chOff x="0" y="-85725"/>
            <a:chExt cx="6222217" cy="4376805"/>
          </a:xfrm>
        </p:grpSpPr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F5EC2B13-C084-180C-BC3D-8A0D26D9B099}"/>
                </a:ext>
              </a:extLst>
            </p:cNvPr>
            <p:cNvSpPr txBox="1"/>
            <p:nvPr/>
          </p:nvSpPr>
          <p:spPr>
            <a:xfrm>
              <a:off x="0" y="-85725"/>
              <a:ext cx="6222217" cy="1460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9600"/>
                </a:lnSpc>
              </a:pPr>
              <a:r>
                <a:rPr lang="en-US" sz="4800" b="1" dirty="0" err="1">
                  <a:solidFill>
                    <a:srgbClr val="66CC66"/>
                  </a:solidFill>
                  <a:latin typeface="Poppins Ultra-Bold"/>
                  <a:ea typeface="Poppins Ultra-Bold"/>
                  <a:cs typeface="Poppins Ultra-Bold"/>
                  <a:sym typeface="Poppins Ultra-Bold"/>
                </a:rPr>
                <a:t>Afsluiting</a:t>
              </a:r>
              <a:r>
                <a:rPr lang="en-US" sz="4800" b="1" dirty="0">
                  <a:solidFill>
                    <a:srgbClr val="66CC66"/>
                  </a:solidFill>
                  <a:latin typeface="Poppins Ultra-Bold"/>
                  <a:ea typeface="Poppins Ultra-Bold"/>
                  <a:cs typeface="Poppins Ultra-Bold"/>
                  <a:sym typeface="Poppins Ultra-Bold"/>
                </a:rPr>
                <a:t> </a:t>
              </a:r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5A847C81-1EAC-0D0F-0256-F3412B009A4C}"/>
                </a:ext>
              </a:extLst>
            </p:cNvPr>
            <p:cNvSpPr txBox="1"/>
            <p:nvPr/>
          </p:nvSpPr>
          <p:spPr>
            <a:xfrm>
              <a:off x="0" y="3572935"/>
              <a:ext cx="6222217" cy="718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r>
                <a:rPr lang="en-US" sz="3500" dirty="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Workshop 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163679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3F1A16-7B62-E579-9C70-D6A3499815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>
            <a:extLst>
              <a:ext uri="{FF2B5EF4-FFF2-40B4-BE49-F238E27FC236}">
                <a16:creationId xmlns:a16="http://schemas.microsoft.com/office/drawing/2014/main" id="{26156E8F-8F97-5711-4BDC-719346645741}"/>
              </a:ext>
            </a:extLst>
          </p:cNvPr>
          <p:cNvGrpSpPr/>
          <p:nvPr/>
        </p:nvGrpSpPr>
        <p:grpSpPr>
          <a:xfrm>
            <a:off x="1438" y="6470"/>
            <a:ext cx="6699234" cy="10287000"/>
            <a:chOff x="0" y="0"/>
            <a:chExt cx="1764407" cy="2709333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F3915806-F80D-F763-08A4-2E71D1F27C3A}"/>
                </a:ext>
              </a:extLst>
            </p:cNvPr>
            <p:cNvSpPr/>
            <p:nvPr/>
          </p:nvSpPr>
          <p:spPr>
            <a:xfrm>
              <a:off x="0" y="0"/>
              <a:ext cx="1764407" cy="2709333"/>
            </a:xfrm>
            <a:custGeom>
              <a:avLst/>
              <a:gdLst/>
              <a:ahLst/>
              <a:cxnLst/>
              <a:rect l="l" t="t" r="r" b="b"/>
              <a:pathLst>
                <a:path w="1764407" h="2709333">
                  <a:moveTo>
                    <a:pt x="0" y="0"/>
                  </a:moveTo>
                  <a:lnTo>
                    <a:pt x="1764407" y="0"/>
                  </a:lnTo>
                  <a:lnTo>
                    <a:pt x="1764407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6666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7C049F19-AD69-A529-83B6-C7570873E8CE}"/>
                </a:ext>
              </a:extLst>
            </p:cNvPr>
            <p:cNvSpPr txBox="1"/>
            <p:nvPr/>
          </p:nvSpPr>
          <p:spPr>
            <a:xfrm>
              <a:off x="0" y="-47625"/>
              <a:ext cx="1764407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>
            <a:extLst>
              <a:ext uri="{FF2B5EF4-FFF2-40B4-BE49-F238E27FC236}">
                <a16:creationId xmlns:a16="http://schemas.microsoft.com/office/drawing/2014/main" id="{DE411309-BF98-FA25-B1A6-913A13A6D2A2}"/>
              </a:ext>
            </a:extLst>
          </p:cNvPr>
          <p:cNvGrpSpPr/>
          <p:nvPr/>
        </p:nvGrpSpPr>
        <p:grpSpPr>
          <a:xfrm>
            <a:off x="1028700" y="975836"/>
            <a:ext cx="4666663" cy="3282604"/>
            <a:chOff x="0" y="-85725"/>
            <a:chExt cx="6222217" cy="4376805"/>
          </a:xfrm>
        </p:grpSpPr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EBB902B5-A8C4-774A-C363-EC44973EADEA}"/>
                </a:ext>
              </a:extLst>
            </p:cNvPr>
            <p:cNvSpPr txBox="1"/>
            <p:nvPr/>
          </p:nvSpPr>
          <p:spPr>
            <a:xfrm>
              <a:off x="0" y="-85725"/>
              <a:ext cx="6222217" cy="1460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9600"/>
                </a:lnSpc>
              </a:pPr>
              <a:endParaRPr lang="en-US" sz="4800" b="1" dirty="0">
                <a:solidFill>
                  <a:srgbClr val="66CC66"/>
                </a:solidFill>
                <a:latin typeface="Poppins Ultra-Bold"/>
                <a:ea typeface="Poppins Ultra-Bold"/>
                <a:cs typeface="Poppins Ultra-Bold"/>
                <a:sym typeface="Poppins Ultra-Bold"/>
              </a:endParaRPr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A5626D91-C483-4871-32E3-A2FC571AF048}"/>
                </a:ext>
              </a:extLst>
            </p:cNvPr>
            <p:cNvSpPr txBox="1"/>
            <p:nvPr/>
          </p:nvSpPr>
          <p:spPr>
            <a:xfrm>
              <a:off x="0" y="3572935"/>
              <a:ext cx="6222217" cy="718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endParaRPr lang="en-US" sz="35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5C818F4-F205-C891-C3E5-3BAB7FBAE8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3200" y="-6470"/>
            <a:ext cx="6855968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5609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4C84217-91B8-E656-F3BF-5D3FFFFE13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2E9B33EE-5B81-87C8-2D5C-045824AEA970}"/>
              </a:ext>
            </a:extLst>
          </p:cNvPr>
          <p:cNvSpPr txBox="1"/>
          <p:nvPr/>
        </p:nvSpPr>
        <p:spPr>
          <a:xfrm>
            <a:off x="7943244" y="1291397"/>
            <a:ext cx="9811356" cy="73866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nl-NL" sz="4800" dirty="0"/>
              <a:t>Inloop en terugblik op workshop 1 (30 min)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nl-NL" sz="4800" dirty="0"/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l-NL" sz="4800" dirty="0"/>
              <a:t>Voorlichting over anticonceptie (45 min)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nl-NL" sz="4800" dirty="0"/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l-NL" sz="4800" dirty="0"/>
              <a:t>Reflectie en persoonlijke Inzichten (35 min)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nl-NL" sz="4800" dirty="0"/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l-NL" sz="4800" dirty="0"/>
              <a:t>Afsluiting (15 min)</a:t>
            </a:r>
            <a:endParaRPr lang="en-US" sz="4500" b="1" dirty="0">
              <a:solidFill>
                <a:srgbClr val="0000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D3ACC1B1-77DD-B2C8-EA27-FC61D2CDB6A2}"/>
              </a:ext>
            </a:extLst>
          </p:cNvPr>
          <p:cNvGrpSpPr/>
          <p:nvPr/>
        </p:nvGrpSpPr>
        <p:grpSpPr>
          <a:xfrm>
            <a:off x="1438" y="6470"/>
            <a:ext cx="6699234" cy="10287000"/>
            <a:chOff x="0" y="0"/>
            <a:chExt cx="1764407" cy="2709333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2002A232-DF38-E56B-E71E-BCABDD093B17}"/>
                </a:ext>
              </a:extLst>
            </p:cNvPr>
            <p:cNvSpPr/>
            <p:nvPr/>
          </p:nvSpPr>
          <p:spPr>
            <a:xfrm>
              <a:off x="0" y="0"/>
              <a:ext cx="1764407" cy="2709333"/>
            </a:xfrm>
            <a:custGeom>
              <a:avLst/>
              <a:gdLst/>
              <a:ahLst/>
              <a:cxnLst/>
              <a:rect l="l" t="t" r="r" b="b"/>
              <a:pathLst>
                <a:path w="1764407" h="2709333">
                  <a:moveTo>
                    <a:pt x="0" y="0"/>
                  </a:moveTo>
                  <a:lnTo>
                    <a:pt x="1764407" y="0"/>
                  </a:lnTo>
                  <a:lnTo>
                    <a:pt x="1764407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6666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AF4107B4-1D49-7BA7-C727-AF01EE6F43E4}"/>
                </a:ext>
              </a:extLst>
            </p:cNvPr>
            <p:cNvSpPr txBox="1"/>
            <p:nvPr/>
          </p:nvSpPr>
          <p:spPr>
            <a:xfrm>
              <a:off x="0" y="-47625"/>
              <a:ext cx="1764407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>
            <a:extLst>
              <a:ext uri="{FF2B5EF4-FFF2-40B4-BE49-F238E27FC236}">
                <a16:creationId xmlns:a16="http://schemas.microsoft.com/office/drawing/2014/main" id="{F8BF6580-1AB1-ABFE-03AD-7387DB9DB981}"/>
              </a:ext>
            </a:extLst>
          </p:cNvPr>
          <p:cNvGrpSpPr/>
          <p:nvPr/>
        </p:nvGrpSpPr>
        <p:grpSpPr>
          <a:xfrm>
            <a:off x="1028700" y="975836"/>
            <a:ext cx="4666663" cy="3282604"/>
            <a:chOff x="0" y="-85725"/>
            <a:chExt cx="6222217" cy="4376805"/>
          </a:xfrm>
        </p:grpSpPr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DD5BAE22-158C-39FC-7757-4F2A81061EA0}"/>
                </a:ext>
              </a:extLst>
            </p:cNvPr>
            <p:cNvSpPr txBox="1"/>
            <p:nvPr/>
          </p:nvSpPr>
          <p:spPr>
            <a:xfrm>
              <a:off x="0" y="-85725"/>
              <a:ext cx="6222217" cy="1460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9600"/>
                </a:lnSpc>
              </a:pPr>
              <a:r>
                <a:rPr lang="en-US" sz="4800" b="1" dirty="0">
                  <a:solidFill>
                    <a:srgbClr val="66CC66"/>
                  </a:solidFill>
                  <a:latin typeface="Poppins Ultra-Bold"/>
                  <a:ea typeface="Poppins Ultra-Bold"/>
                  <a:cs typeface="Poppins Ultra-Bold"/>
                  <a:sym typeface="Poppins Ultra-Bold"/>
                </a:rPr>
                <a:t>Programma</a:t>
              </a:r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BF17B54C-9374-9B33-D715-F2CE773413AA}"/>
                </a:ext>
              </a:extLst>
            </p:cNvPr>
            <p:cNvSpPr txBox="1"/>
            <p:nvPr/>
          </p:nvSpPr>
          <p:spPr>
            <a:xfrm>
              <a:off x="0" y="3572935"/>
              <a:ext cx="6222217" cy="718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r>
                <a:rPr lang="en-US" sz="3500" dirty="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Workshop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583115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2D4C4B777EE6747B1E45DB4CEB60EC2" ma:contentTypeVersion="19" ma:contentTypeDescription="Create a new document." ma:contentTypeScope="" ma:versionID="610de4696614a13ae91be5e78083a51c">
  <xsd:schema xmlns:xsd="http://www.w3.org/2001/XMLSchema" xmlns:xs="http://www.w3.org/2001/XMLSchema" xmlns:p="http://schemas.microsoft.com/office/2006/metadata/properties" xmlns:ns2="bfe18919-2e15-4316-8b25-d5bb945646b5" xmlns:ns3="d1e5a15f-b5ea-40d2-aa3b-a65c52ee7c84" xmlns:ns4="2700c006-56ba-4a1f-980c-fb24aa83500f" targetNamespace="http://schemas.microsoft.com/office/2006/metadata/properties" ma:root="true" ma:fieldsID="8a7db33c638b78b14f4abde901b8029b" ns2:_="" ns3:_="" ns4:_="">
    <xsd:import namespace="bfe18919-2e15-4316-8b25-d5bb945646b5"/>
    <xsd:import namespace="d1e5a15f-b5ea-40d2-aa3b-a65c52ee7c84"/>
    <xsd:import namespace="2700c006-56ba-4a1f-980c-fb24aa83500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4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e18919-2e15-4316-8b25-d5bb945646b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167b43a8-6fd3-47b5-8eea-ff901893765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2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e5a15f-b5ea-40d2-aa3b-a65c52ee7c84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00c006-56ba-4a1f-980c-fb24aa83500f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5a90e788-ca19-43d9-a944-4ab1c5c5e851}" ma:internalName="TaxCatchAll" ma:showField="CatchAllData" ma:web="d1e5a15f-b5ea-40d2-aa3b-a65c52ee7c8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700c006-56ba-4a1f-980c-fb24aa83500f" xsi:nil="true"/>
    <lcf76f155ced4ddcb4097134ff3c332f xmlns="bfe18919-2e15-4316-8b25-d5bb945646b5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75C958D-EC67-449A-B234-4BAFE6EC260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41ABD44-AC38-4FA9-BB43-9C919C748FA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fe18919-2e15-4316-8b25-d5bb945646b5"/>
    <ds:schemaRef ds:uri="d1e5a15f-b5ea-40d2-aa3b-a65c52ee7c84"/>
    <ds:schemaRef ds:uri="2700c006-56ba-4a1f-980c-fb24aa83500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977EFBD-B1EE-4E52-B5A3-D0CEFD27CC27}">
  <ds:schemaRefs>
    <ds:schemaRef ds:uri="http://schemas.microsoft.com/office/2006/metadata/properties"/>
    <ds:schemaRef ds:uri="http://schemas.microsoft.com/office/infopath/2007/PartnerControls"/>
    <ds:schemaRef ds:uri="2700c006-56ba-4a1f-980c-fb24aa83500f"/>
    <ds:schemaRef ds:uri="bfe18919-2e15-4316-8b25-d5bb945646b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672</Words>
  <Application>Microsoft Office PowerPoint</Application>
  <PresentationFormat>Custom</PresentationFormat>
  <Paragraphs>120</Paragraphs>
  <Slides>22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Perspectives Presentatie Template 2025</dc:title>
  <dc:creator>Marianne Cense</dc:creator>
  <cp:lastModifiedBy>Marianne Cense</cp:lastModifiedBy>
  <cp:revision>8</cp:revision>
  <dcterms:created xsi:type="dcterms:W3CDTF">2006-08-16T00:00:00Z</dcterms:created>
  <dcterms:modified xsi:type="dcterms:W3CDTF">2025-03-19T13:47:19Z</dcterms:modified>
  <dc:identifier>DAGdmeowWY4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0x01010002D4C4B777EE6747B1E45DB4CEB60EC2</vt:lpwstr>
  </property>
</Properties>
</file>